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42"/>
  </p:notesMasterIdLst>
  <p:handoutMasterIdLst>
    <p:handoutMasterId r:id="rId43"/>
  </p:handoutMasterIdLst>
  <p:sldIdLst>
    <p:sldId id="440" r:id="rId2"/>
    <p:sldId id="271" r:id="rId3"/>
    <p:sldId id="435" r:id="rId4"/>
    <p:sldId id="261" r:id="rId5"/>
    <p:sldId id="272" r:id="rId6"/>
    <p:sldId id="273" r:id="rId7"/>
    <p:sldId id="274" r:id="rId8"/>
    <p:sldId id="275" r:id="rId9"/>
    <p:sldId id="276" r:id="rId10"/>
    <p:sldId id="277" r:id="rId11"/>
    <p:sldId id="305" r:id="rId12"/>
    <p:sldId id="278" r:id="rId13"/>
    <p:sldId id="279" r:id="rId14"/>
    <p:sldId id="280" r:id="rId15"/>
    <p:sldId id="438" r:id="rId16"/>
    <p:sldId id="282" r:id="rId17"/>
    <p:sldId id="281" r:id="rId18"/>
    <p:sldId id="283" r:id="rId19"/>
    <p:sldId id="284" r:id="rId20"/>
    <p:sldId id="285" r:id="rId21"/>
    <p:sldId id="286" r:id="rId22"/>
    <p:sldId id="288" r:id="rId23"/>
    <p:sldId id="287" r:id="rId24"/>
    <p:sldId id="292" r:id="rId25"/>
    <p:sldId id="289" r:id="rId26"/>
    <p:sldId id="293" r:id="rId27"/>
    <p:sldId id="290" r:id="rId28"/>
    <p:sldId id="291" r:id="rId29"/>
    <p:sldId id="434" r:id="rId30"/>
    <p:sldId id="294" r:id="rId31"/>
    <p:sldId id="439" r:id="rId32"/>
    <p:sldId id="296" r:id="rId33"/>
    <p:sldId id="297" r:id="rId34"/>
    <p:sldId id="299" r:id="rId35"/>
    <p:sldId id="298" r:id="rId36"/>
    <p:sldId id="300" r:id="rId37"/>
    <p:sldId id="303" r:id="rId38"/>
    <p:sldId id="302" r:id="rId39"/>
    <p:sldId id="301" r:id="rId40"/>
    <p:sldId id="304" r:id="rId41"/>
  </p:sldIdLst>
  <p:sldSz cx="9144000" cy="6858000" type="screen4x3"/>
  <p:notesSz cx="6858000" cy="9144000"/>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723B"/>
    <a:srgbClr val="2C5A8C"/>
    <a:srgbClr val="DD3B3C"/>
    <a:srgbClr val="704D74"/>
    <a:srgbClr val="363A46"/>
    <a:srgbClr val="0060AA"/>
    <a:srgbClr val="D7C5D9"/>
    <a:srgbClr val="9F5C49"/>
    <a:srgbClr val="CEB904"/>
    <a:srgbClr val="74A0D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7853" autoAdjust="0"/>
    <p:restoredTop sz="72014" autoAdjust="0"/>
  </p:normalViewPr>
  <p:slideViewPr>
    <p:cSldViewPr snapToGrid="0">
      <p:cViewPr varScale="1">
        <p:scale>
          <a:sx n="115" d="100"/>
          <a:sy n="115" d="100"/>
        </p:scale>
        <p:origin x="-114" y="-132"/>
      </p:cViewPr>
      <p:guideLst>
        <p:guide orient="horz" pos="2160"/>
        <p:guide pos="2880"/>
      </p:guideLst>
    </p:cSldViewPr>
  </p:slideViewPr>
  <p:outlineViewPr>
    <p:cViewPr>
      <p:scale>
        <a:sx n="33" d="100"/>
        <a:sy n="33" d="100"/>
      </p:scale>
      <p:origin x="0" y="1368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scatterChart>
        <c:scatterStyle val="lineMarker"/>
        <c:ser>
          <c:idx val="0"/>
          <c:order val="0"/>
          <c:tx>
            <c:strRef>
              <c:f>Sheet1!$B$1</c:f>
              <c:strCache>
                <c:ptCount val="1"/>
                <c:pt idx="0">
                  <c:v>Prior Tree Height</c:v>
                </c:pt>
              </c:strCache>
            </c:strRef>
          </c:tx>
          <c:spPr>
            <a:ln w="28575">
              <a:noFill/>
            </a:ln>
          </c:spPr>
          <c:marker>
            <c:spPr>
              <a:solidFill>
                <a:srgbClr val="DD3B3C"/>
              </a:solidFill>
            </c:spPr>
          </c:marker>
          <c:xVal>
            <c:numRef>
              <c:f>Sheet1!$A$2:$A$30</c:f>
              <c:numCache>
                <c:formatCode>General</c:formatCode>
                <c:ptCount val="29"/>
                <c:pt idx="0">
                  <c:v>21</c:v>
                </c:pt>
                <c:pt idx="1">
                  <c:v>28</c:v>
                </c:pt>
                <c:pt idx="2">
                  <c:v>29</c:v>
                </c:pt>
                <c:pt idx="3">
                  <c:v>33</c:v>
                </c:pt>
                <c:pt idx="4">
                  <c:v>35</c:v>
                </c:pt>
                <c:pt idx="5">
                  <c:v>37</c:v>
                </c:pt>
                <c:pt idx="6">
                  <c:v>40</c:v>
                </c:pt>
                <c:pt idx="7">
                  <c:v>42</c:v>
                </c:pt>
                <c:pt idx="8">
                  <c:v>45</c:v>
                </c:pt>
                <c:pt idx="9">
                  <c:v>51</c:v>
                </c:pt>
                <c:pt idx="10">
                  <c:v>53</c:v>
                </c:pt>
                <c:pt idx="11">
                  <c:v>55</c:v>
                </c:pt>
                <c:pt idx="12">
                  <c:v>56</c:v>
                </c:pt>
                <c:pt idx="13">
                  <c:v>60</c:v>
                </c:pt>
                <c:pt idx="14">
                  <c:v>62</c:v>
                </c:pt>
                <c:pt idx="15">
                  <c:v>63</c:v>
                </c:pt>
                <c:pt idx="16">
                  <c:v>66</c:v>
                </c:pt>
                <c:pt idx="17">
                  <c:v>68</c:v>
                </c:pt>
                <c:pt idx="18">
                  <c:v>73</c:v>
                </c:pt>
                <c:pt idx="19">
                  <c:v>74</c:v>
                </c:pt>
                <c:pt idx="20">
                  <c:v>75</c:v>
                </c:pt>
                <c:pt idx="21">
                  <c:v>79</c:v>
                </c:pt>
                <c:pt idx="22">
                  <c:v>84</c:v>
                </c:pt>
                <c:pt idx="23">
                  <c:v>84</c:v>
                </c:pt>
                <c:pt idx="24">
                  <c:v>87</c:v>
                </c:pt>
                <c:pt idx="25">
                  <c:v>92</c:v>
                </c:pt>
                <c:pt idx="26">
                  <c:v>93</c:v>
                </c:pt>
                <c:pt idx="27">
                  <c:v>98</c:v>
                </c:pt>
                <c:pt idx="28">
                  <c:v>101</c:v>
                </c:pt>
              </c:numCache>
            </c:numRef>
          </c:xVal>
          <c:yVal>
            <c:numRef>
              <c:f>Sheet1!$B$2:$B$30</c:f>
              <c:numCache>
                <c:formatCode>General</c:formatCode>
                <c:ptCount val="29"/>
                <c:pt idx="0">
                  <c:v>6</c:v>
                </c:pt>
                <c:pt idx="1">
                  <c:v>3</c:v>
                </c:pt>
                <c:pt idx="2">
                  <c:v>11</c:v>
                </c:pt>
                <c:pt idx="3">
                  <c:v>7</c:v>
                </c:pt>
                <c:pt idx="4">
                  <c:v>18</c:v>
                </c:pt>
                <c:pt idx="5">
                  <c:v>12</c:v>
                </c:pt>
                <c:pt idx="6">
                  <c:v>15</c:v>
                </c:pt>
                <c:pt idx="7">
                  <c:v>9</c:v>
                </c:pt>
                <c:pt idx="8">
                  <c:v>8</c:v>
                </c:pt>
                <c:pt idx="9">
                  <c:v>20</c:v>
                </c:pt>
                <c:pt idx="10">
                  <c:v>24</c:v>
                </c:pt>
                <c:pt idx="11">
                  <c:v>28</c:v>
                </c:pt>
                <c:pt idx="12">
                  <c:v>14</c:v>
                </c:pt>
                <c:pt idx="13">
                  <c:v>22</c:v>
                </c:pt>
                <c:pt idx="14">
                  <c:v>21</c:v>
                </c:pt>
                <c:pt idx="15">
                  <c:v>25</c:v>
                </c:pt>
                <c:pt idx="16">
                  <c:v>27</c:v>
                </c:pt>
                <c:pt idx="17">
                  <c:v>20</c:v>
                </c:pt>
                <c:pt idx="18">
                  <c:v>24</c:v>
                </c:pt>
                <c:pt idx="19">
                  <c:v>28</c:v>
                </c:pt>
                <c:pt idx="20">
                  <c:v>18</c:v>
                </c:pt>
                <c:pt idx="21">
                  <c:v>20</c:v>
                </c:pt>
                <c:pt idx="22">
                  <c:v>33</c:v>
                </c:pt>
                <c:pt idx="23">
                  <c:v>20</c:v>
                </c:pt>
                <c:pt idx="24">
                  <c:v>30</c:v>
                </c:pt>
                <c:pt idx="25">
                  <c:v>27</c:v>
                </c:pt>
                <c:pt idx="26">
                  <c:v>30</c:v>
                </c:pt>
                <c:pt idx="27">
                  <c:v>34</c:v>
                </c:pt>
                <c:pt idx="28">
                  <c:v>32</c:v>
                </c:pt>
              </c:numCache>
            </c:numRef>
          </c:yVal>
        </c:ser>
        <c:axId val="81326464"/>
        <c:axId val="81328384"/>
      </c:scatterChart>
      <c:valAx>
        <c:axId val="81326464"/>
        <c:scaling>
          <c:orientation val="minMax"/>
        </c:scaling>
        <c:axPos val="b"/>
        <c:numFmt formatCode="General" sourceLinked="1"/>
        <c:tickLblPos val="nextTo"/>
        <c:crossAx val="81328384"/>
        <c:crosses val="autoZero"/>
        <c:crossBetween val="midCat"/>
        <c:majorUnit val="20"/>
      </c:valAx>
      <c:valAx>
        <c:axId val="81328384"/>
        <c:scaling>
          <c:orientation val="minMax"/>
        </c:scaling>
        <c:axPos val="l"/>
        <c:majorGridlines/>
        <c:numFmt formatCode="General" sourceLinked="1"/>
        <c:tickLblPos val="nextTo"/>
        <c:crossAx val="81326464"/>
        <c:crosses val="autoZero"/>
        <c:crossBetween val="midCat"/>
      </c:valAx>
    </c:plotArea>
    <c:legend>
      <c:legendPos val="r"/>
      <c:layout>
        <c:manualLayout>
          <c:xMode val="edge"/>
          <c:yMode val="edge"/>
          <c:x val="0.72604170014462699"/>
          <c:y val="0.4579956672082669"/>
          <c:w val="0.25355013659006909"/>
          <c:h val="7.3426446694163233E-2"/>
        </c:manualLayou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0"/>
            <c:spPr>
              <a:solidFill>
                <a:srgbClr val="FF0000"/>
              </a:solidFill>
            </c:spPr>
          </c:dPt>
          <c:dPt>
            <c:idx val="1"/>
            <c:spPr>
              <a:solidFill>
                <a:srgbClr val="FFC000"/>
              </a:solidFill>
            </c:spPr>
          </c:dPt>
          <c:dPt>
            <c:idx val="2"/>
            <c:spPr>
              <a:solidFill>
                <a:srgbClr val="92D050"/>
              </a:solidFill>
            </c:spPr>
          </c:dPt>
          <c:dPt>
            <c:idx val="3"/>
            <c:spPr>
              <a:solidFill>
                <a:srgbClr val="00B050"/>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20</c:v>
                </c:pt>
                <c:pt idx="2">
                  <c:v>30</c:v>
                </c:pt>
                <c:pt idx="3">
                  <c:v>40</c:v>
                </c:pt>
              </c:numCache>
            </c:numRef>
          </c:val>
        </c:ser>
        <c:ser>
          <c:idx val="1"/>
          <c:order val="1"/>
          <c:tx>
            <c:strRef>
              <c:f>Sheet1!$B$1</c:f>
              <c:strCache>
                <c:ptCount val="1"/>
                <c:pt idx="0">
                  <c:v>Sales</c:v>
                </c:pt>
              </c:strCache>
            </c:strRef>
          </c:tx>
          <c:spPr>
            <a:ln>
              <a:solidFill>
                <a:prstClr val="black"/>
              </a:solidFill>
            </a:ln>
          </c:spPr>
          <c:dPt>
            <c:idx val="0"/>
            <c:spPr>
              <a:solidFill>
                <a:srgbClr val="FF0088"/>
              </a:solidFill>
              <a:ln>
                <a:solidFill>
                  <a:prstClr val="black"/>
                </a:solidFill>
              </a:ln>
            </c:spPr>
          </c:dPt>
          <c:dPt>
            <c:idx val="1"/>
            <c:spPr>
              <a:solidFill>
                <a:srgbClr val="FEFF03"/>
              </a:solidFill>
              <a:ln>
                <a:solidFill>
                  <a:prstClr val="black"/>
                </a:solidFill>
              </a:ln>
            </c:spPr>
          </c:dPt>
          <c:dPt>
            <c:idx val="2"/>
            <c:spPr>
              <a:solidFill>
                <a:srgbClr val="84FE85"/>
              </a:solidFill>
              <a:ln>
                <a:solidFill>
                  <a:prstClr val="black"/>
                </a:solidFill>
              </a:ln>
            </c:spPr>
          </c:dPt>
          <c:dPt>
            <c:idx val="3"/>
            <c:spPr>
              <a:solidFill>
                <a:srgbClr val="8482FF"/>
              </a:solidFill>
              <a:ln>
                <a:solidFill>
                  <a:prstClr val="black"/>
                </a:solidFill>
              </a:ln>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20</c:v>
                </c:pt>
                <c:pt idx="2">
                  <c:v>30</c:v>
                </c:pt>
                <c:pt idx="3">
                  <c:v>40</c:v>
                </c:pt>
              </c:numCache>
            </c:numRef>
          </c:val>
        </c:ser>
        <c:firstSliceAng val="0"/>
      </c:pieChart>
      <c:spPr>
        <a:noFill/>
        <a:ln w="25344">
          <a:noFill/>
        </a:ln>
      </c:spPr>
    </c:plotArea>
    <c:plotVisOnly val="1"/>
    <c:dispBlanksAs val="zero"/>
  </c:chart>
  <c:txPr>
    <a:bodyPr/>
    <a:lstStyle/>
    <a:p>
      <a:pPr>
        <a:defRPr sz="1796"/>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olidFill>
              <a:srgbClr val="00B050"/>
            </a:solidFill>
          </c:spPr>
          <c:dPt>
            <c:idx val="0"/>
            <c:spPr>
              <a:solidFill>
                <a:srgbClr val="FF0000"/>
              </a:solidFill>
            </c:spPr>
          </c:dPt>
          <c:dPt>
            <c:idx val="1"/>
            <c:spPr>
              <a:solidFill>
                <a:srgbClr val="FFC000"/>
              </a:solidFill>
            </c:spPr>
          </c:dPt>
          <c:dPt>
            <c:idx val="2"/>
            <c:spPr>
              <a:solidFill>
                <a:srgbClr val="92D050"/>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1"/>
          <c:order val="1"/>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2"/>
          <c:order val="2"/>
          <c:tx>
            <c:strRef>
              <c:f>Sheet1!$B$1</c:f>
              <c:strCache>
                <c:ptCount val="1"/>
                <c:pt idx="0">
                  <c:v>Sales</c:v>
                </c:pt>
              </c:strCache>
            </c:strRef>
          </c:tx>
          <c:spPr>
            <a:ln>
              <a:solidFill>
                <a:prstClr val="black"/>
              </a:solidFill>
            </a:ln>
          </c:spPr>
          <c:dPt>
            <c:idx val="0"/>
            <c:spPr>
              <a:solidFill>
                <a:srgbClr val="FF0088"/>
              </a:solidFill>
              <a:ln>
                <a:solidFill>
                  <a:prstClr val="black"/>
                </a:solidFill>
              </a:ln>
            </c:spPr>
          </c:dPt>
          <c:dPt>
            <c:idx val="1"/>
            <c:spPr>
              <a:solidFill>
                <a:srgbClr val="FEFF03"/>
              </a:solidFill>
              <a:ln>
                <a:solidFill>
                  <a:prstClr val="black"/>
                </a:solidFill>
              </a:ln>
            </c:spPr>
          </c:dPt>
          <c:dPt>
            <c:idx val="2"/>
            <c:spPr>
              <a:solidFill>
                <a:srgbClr val="84FE85"/>
              </a:solidFill>
              <a:ln>
                <a:solidFill>
                  <a:prstClr val="black"/>
                </a:solidFill>
              </a:ln>
            </c:spPr>
          </c:dPt>
          <c:dPt>
            <c:idx val="3"/>
            <c:spPr>
              <a:solidFill>
                <a:srgbClr val="8482FF"/>
              </a:solidFill>
              <a:ln>
                <a:solidFill>
                  <a:prstClr val="black"/>
                </a:solidFill>
              </a:ln>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3"/>
          <c:order val="3"/>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firstSliceAng val="0"/>
      </c:pieChart>
      <c:spPr>
        <a:noFill/>
        <a:ln w="25371">
          <a:noFill/>
        </a:ln>
      </c:spPr>
    </c:plotArea>
    <c:plotVisOnly val="1"/>
    <c:dispBlanksAs val="zero"/>
  </c:chart>
  <c:txPr>
    <a:bodyPr/>
    <a:lstStyle/>
    <a:p>
      <a:pPr>
        <a:defRPr sz="1798"/>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0"/>
            <c:spPr>
              <a:solidFill>
                <a:srgbClr val="FF0000"/>
              </a:solidFill>
            </c:spPr>
          </c:dPt>
          <c:dPt>
            <c:idx val="1"/>
            <c:spPr>
              <a:solidFill>
                <a:srgbClr val="FFC000"/>
              </a:solidFill>
            </c:spPr>
          </c:dPt>
          <c:dPt>
            <c:idx val="2"/>
            <c:spPr>
              <a:solidFill>
                <a:srgbClr val="92D050"/>
              </a:solidFill>
            </c:spPr>
          </c:dPt>
          <c:dPt>
            <c:idx val="3"/>
            <c:spPr>
              <a:solidFill>
                <a:srgbClr val="00B050"/>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1"/>
          <c:order val="1"/>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2"/>
          <c:order val="2"/>
          <c:tx>
            <c:strRef>
              <c:f>Sheet1!$B$1</c:f>
              <c:strCache>
                <c:ptCount val="1"/>
                <c:pt idx="0">
                  <c:v>Sales</c:v>
                </c:pt>
              </c:strCache>
            </c:strRef>
          </c:tx>
          <c:spPr>
            <a:ln>
              <a:solidFill>
                <a:prstClr val="black"/>
              </a:solidFill>
            </a:ln>
          </c:spPr>
          <c:dPt>
            <c:idx val="0"/>
            <c:spPr>
              <a:solidFill>
                <a:srgbClr val="FF0088"/>
              </a:solidFill>
              <a:ln>
                <a:solidFill>
                  <a:prstClr val="black"/>
                </a:solidFill>
              </a:ln>
            </c:spPr>
          </c:dPt>
          <c:dPt>
            <c:idx val="1"/>
            <c:spPr>
              <a:solidFill>
                <a:srgbClr val="FEFF03"/>
              </a:solidFill>
              <a:ln>
                <a:solidFill>
                  <a:prstClr val="black"/>
                </a:solidFill>
              </a:ln>
            </c:spPr>
          </c:dPt>
          <c:dPt>
            <c:idx val="2"/>
            <c:spPr>
              <a:solidFill>
                <a:srgbClr val="84FE85"/>
              </a:solidFill>
              <a:ln>
                <a:solidFill>
                  <a:prstClr val="black"/>
                </a:solidFill>
              </a:ln>
            </c:spPr>
          </c:dPt>
          <c:dPt>
            <c:idx val="3"/>
            <c:spPr>
              <a:solidFill>
                <a:srgbClr val="8482FF"/>
              </a:solidFill>
              <a:ln>
                <a:solidFill>
                  <a:prstClr val="black"/>
                </a:solidFill>
              </a:ln>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3"/>
          <c:order val="3"/>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firstSliceAng val="0"/>
      </c:pieChart>
      <c:spPr>
        <a:noFill/>
        <a:ln w="25371">
          <a:noFill/>
        </a:ln>
      </c:spPr>
    </c:plotArea>
    <c:plotVisOnly val="1"/>
    <c:dispBlanksAs val="zero"/>
  </c:chart>
  <c:txPr>
    <a:bodyPr/>
    <a:lstStyle/>
    <a:p>
      <a:pPr>
        <a:defRPr sz="1798"/>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ser>
          <c:idx val="0"/>
          <c:order val="0"/>
          <c:tx>
            <c:strRef>
              <c:f>Sheet1!$B$1</c:f>
              <c:strCache>
                <c:ptCount val="1"/>
                <c:pt idx="0">
                  <c:v>Sales</c:v>
                </c:pt>
              </c:strCache>
            </c:strRef>
          </c:tx>
          <c:spPr>
            <a:solidFill>
              <a:schemeClr val="bg1">
                <a:lumMod val="75000"/>
              </a:schemeClr>
            </a:solidFill>
          </c:spPr>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20</c:v>
                </c:pt>
                <c:pt idx="2">
                  <c:v>30</c:v>
                </c:pt>
                <c:pt idx="3">
                  <c:v>40</c:v>
                </c:pt>
              </c:numCache>
            </c:numRef>
          </c:val>
        </c:ser>
        <c:ser>
          <c:idx val="1"/>
          <c:order val="1"/>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20</c:v>
                </c:pt>
                <c:pt idx="2">
                  <c:v>30</c:v>
                </c:pt>
                <c:pt idx="3">
                  <c:v>40</c:v>
                </c:pt>
              </c:numCache>
            </c:numRef>
          </c:val>
        </c:ser>
        <c:firstSliceAng val="0"/>
      </c:pieChart>
      <c:spPr>
        <a:noFill/>
        <a:ln w="25371">
          <a:noFill/>
        </a:ln>
      </c:spPr>
    </c:plotArea>
    <c:plotVisOnly val="1"/>
    <c:dispBlanksAs val="zero"/>
  </c:chart>
  <c:txPr>
    <a:bodyPr/>
    <a:lstStyle/>
    <a:p>
      <a:pPr>
        <a:defRPr sz="1798"/>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ser>
          <c:idx val="0"/>
          <c:order val="0"/>
          <c:tx>
            <c:strRef>
              <c:f>Sheet1!$B$1</c:f>
              <c:strCache>
                <c:ptCount val="1"/>
                <c:pt idx="0">
                  <c:v>Sales</c:v>
                </c:pt>
              </c:strCache>
            </c:strRef>
          </c:tx>
          <c:spPr>
            <a:solidFill>
              <a:prstClr val="white">
                <a:lumMod val="75000"/>
              </a:prstClr>
            </a:solidFill>
          </c:spPr>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1"/>
          <c:order val="1"/>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2"/>
          <c:order val="2"/>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3"/>
          <c:order val="3"/>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firstSliceAng val="0"/>
      </c:pieChart>
      <c:spPr>
        <a:noFill/>
        <a:ln w="25371">
          <a:noFill/>
        </a:ln>
      </c:spPr>
    </c:plotArea>
    <c:plotVisOnly val="1"/>
    <c:dispBlanksAs val="zero"/>
  </c:chart>
  <c:txPr>
    <a:bodyPr/>
    <a:lstStyle/>
    <a:p>
      <a:pPr>
        <a:defRPr sz="1798"/>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ser>
          <c:idx val="0"/>
          <c:order val="0"/>
          <c:tx>
            <c:strRef>
              <c:f>Sheet1!$B$1</c:f>
              <c:strCache>
                <c:ptCount val="1"/>
                <c:pt idx="0">
                  <c:v>Sales</c:v>
                </c:pt>
              </c:strCache>
            </c:strRef>
          </c:tx>
          <c:spPr>
            <a:solidFill>
              <a:prstClr val="white">
                <a:lumMod val="75000"/>
              </a:prstClr>
            </a:solidFill>
          </c:spPr>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1"/>
          <c:order val="1"/>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2"/>
          <c:order val="2"/>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3"/>
          <c:order val="3"/>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firstSliceAng val="0"/>
      </c:pieChart>
      <c:spPr>
        <a:noFill/>
        <a:ln w="25371">
          <a:noFill/>
        </a:ln>
      </c:spPr>
    </c:plotArea>
    <c:plotVisOnly val="1"/>
    <c:dispBlanksAs val="zero"/>
  </c:chart>
  <c:txPr>
    <a:bodyPr/>
    <a:lstStyle/>
    <a:p>
      <a:pPr>
        <a:defRPr sz="1798"/>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7.0494536397236338E-2"/>
          <c:y val="4.2294921468149824E-2"/>
          <c:w val="0.62352322031174678"/>
          <c:h val="0.85214514852310475"/>
        </c:manualLayout>
      </c:layout>
      <c:scatterChart>
        <c:scatterStyle val="lineMarker"/>
        <c:ser>
          <c:idx val="0"/>
          <c:order val="0"/>
          <c:tx>
            <c:strRef>
              <c:f>Sheet1!$B$1</c:f>
              <c:strCache>
                <c:ptCount val="1"/>
                <c:pt idx="0">
                  <c:v>Tree Diameter</c:v>
                </c:pt>
              </c:strCache>
            </c:strRef>
          </c:tx>
          <c:spPr>
            <a:ln w="28575">
              <a:noFill/>
            </a:ln>
          </c:spPr>
          <c:marker>
            <c:spPr>
              <a:solidFill>
                <a:schemeClr val="tx2">
                  <a:lumMod val="75000"/>
                </a:schemeClr>
              </a:solidFill>
              <a:ln>
                <a:noFill/>
              </a:ln>
            </c:spPr>
          </c:marker>
          <c:xVal>
            <c:numRef>
              <c:f>Sheet1!$A$2:$A$30</c:f>
              <c:numCache>
                <c:formatCode>General</c:formatCode>
                <c:ptCount val="29"/>
                <c:pt idx="0">
                  <c:v>11.08933472515977</c:v>
                </c:pt>
                <c:pt idx="1">
                  <c:v>11.288925792487547</c:v>
                </c:pt>
                <c:pt idx="2">
                  <c:v>12.440304297803324</c:v>
                </c:pt>
                <c:pt idx="3">
                  <c:v>13.414763805953028</c:v>
                </c:pt>
                <c:pt idx="4">
                  <c:v>13.733047659373749</c:v>
                </c:pt>
                <c:pt idx="5">
                  <c:v>14.062324464195317</c:v>
                </c:pt>
                <c:pt idx="6">
                  <c:v>16.649917776561189</c:v>
                </c:pt>
                <c:pt idx="7">
                  <c:v>17.026913058176518</c:v>
                </c:pt>
                <c:pt idx="8">
                  <c:v>18.265467593461061</c:v>
                </c:pt>
                <c:pt idx="9">
                  <c:v>18.36199614444579</c:v>
                </c:pt>
                <c:pt idx="10">
                  <c:v>22.738455900365523</c:v>
                </c:pt>
                <c:pt idx="11">
                  <c:v>23.542349230400042</c:v>
                </c:pt>
                <c:pt idx="12">
                  <c:v>27.038422472716519</c:v>
                </c:pt>
                <c:pt idx="13">
                  <c:v>29.735753596204628</c:v>
                </c:pt>
                <c:pt idx="14">
                  <c:v>29.837441372213824</c:v>
                </c:pt>
                <c:pt idx="15">
                  <c:v>30.675584119019831</c:v>
                </c:pt>
                <c:pt idx="16">
                  <c:v>31.575967133420818</c:v>
                </c:pt>
                <c:pt idx="17">
                  <c:v>32.259422409938914</c:v>
                </c:pt>
                <c:pt idx="18">
                  <c:v>34.659299253820294</c:v>
                </c:pt>
                <c:pt idx="19">
                  <c:v>39.577078552839296</c:v>
                </c:pt>
                <c:pt idx="20">
                  <c:v>43.403726007255074</c:v>
                </c:pt>
                <c:pt idx="21">
                  <c:v>48.690808626289353</c:v>
                </c:pt>
                <c:pt idx="22">
                  <c:v>49.023625817803484</c:v>
                </c:pt>
                <c:pt idx="23">
                  <c:v>51.40482206353942</c:v>
                </c:pt>
                <c:pt idx="24">
                  <c:v>52.383611169365849</c:v>
                </c:pt>
                <c:pt idx="25">
                  <c:v>63.600973298790052</c:v>
                </c:pt>
                <c:pt idx="26">
                  <c:v>66.755841565617402</c:v>
                </c:pt>
                <c:pt idx="27">
                  <c:v>68.341302245848496</c:v>
                </c:pt>
                <c:pt idx="28">
                  <c:v>69.980270976418154</c:v>
                </c:pt>
              </c:numCache>
            </c:numRef>
          </c:xVal>
          <c:yVal>
            <c:numRef>
              <c:f>Sheet1!$B$2:$B$30</c:f>
              <c:numCache>
                <c:formatCode>General</c:formatCode>
                <c:ptCount val="29"/>
                <c:pt idx="0">
                  <c:v>24</c:v>
                </c:pt>
                <c:pt idx="1">
                  <c:v>20</c:v>
                </c:pt>
                <c:pt idx="2">
                  <c:v>8</c:v>
                </c:pt>
                <c:pt idx="3">
                  <c:v>14</c:v>
                </c:pt>
                <c:pt idx="4">
                  <c:v>12</c:v>
                </c:pt>
                <c:pt idx="5">
                  <c:v>21</c:v>
                </c:pt>
                <c:pt idx="6">
                  <c:v>18</c:v>
                </c:pt>
                <c:pt idx="7">
                  <c:v>24</c:v>
                </c:pt>
                <c:pt idx="8">
                  <c:v>28</c:v>
                </c:pt>
                <c:pt idx="9">
                  <c:v>20</c:v>
                </c:pt>
                <c:pt idx="10">
                  <c:v>30</c:v>
                </c:pt>
                <c:pt idx="11">
                  <c:v>28</c:v>
                </c:pt>
                <c:pt idx="12">
                  <c:v>18</c:v>
                </c:pt>
                <c:pt idx="13">
                  <c:v>9</c:v>
                </c:pt>
                <c:pt idx="14">
                  <c:v>25</c:v>
                </c:pt>
                <c:pt idx="15">
                  <c:v>27</c:v>
                </c:pt>
                <c:pt idx="16">
                  <c:v>15</c:v>
                </c:pt>
                <c:pt idx="17">
                  <c:v>27</c:v>
                </c:pt>
                <c:pt idx="18">
                  <c:v>20</c:v>
                </c:pt>
                <c:pt idx="19">
                  <c:v>33</c:v>
                </c:pt>
                <c:pt idx="20">
                  <c:v>8</c:v>
                </c:pt>
                <c:pt idx="21">
                  <c:v>17</c:v>
                </c:pt>
                <c:pt idx="22">
                  <c:v>11</c:v>
                </c:pt>
                <c:pt idx="23">
                  <c:v>30</c:v>
                </c:pt>
                <c:pt idx="24">
                  <c:v>7</c:v>
                </c:pt>
                <c:pt idx="25">
                  <c:v>22</c:v>
                </c:pt>
                <c:pt idx="26">
                  <c:v>20</c:v>
                </c:pt>
                <c:pt idx="27">
                  <c:v>34</c:v>
                </c:pt>
                <c:pt idx="28">
                  <c:v>6</c:v>
                </c:pt>
              </c:numCache>
            </c:numRef>
          </c:yVal>
        </c:ser>
        <c:axId val="90303488"/>
        <c:axId val="90412160"/>
      </c:scatterChart>
      <c:valAx>
        <c:axId val="90303488"/>
        <c:scaling>
          <c:orientation val="minMax"/>
        </c:scaling>
        <c:axPos val="b"/>
        <c:numFmt formatCode="General" sourceLinked="1"/>
        <c:tickLblPos val="nextTo"/>
        <c:crossAx val="90412160"/>
        <c:crosses val="autoZero"/>
        <c:crossBetween val="midCat"/>
        <c:majorUnit val="20"/>
      </c:valAx>
      <c:valAx>
        <c:axId val="90412160"/>
        <c:scaling>
          <c:orientation val="minMax"/>
        </c:scaling>
        <c:axPos val="l"/>
        <c:majorGridlines/>
        <c:numFmt formatCode="General" sourceLinked="1"/>
        <c:tickLblPos val="nextTo"/>
        <c:crossAx val="90303488"/>
        <c:crosses val="autoZero"/>
        <c:crossBetween val="midCat"/>
      </c:valAx>
    </c:plotArea>
    <c:legend>
      <c:legendPos val="r"/>
      <c:layout>
        <c:manualLayout>
          <c:xMode val="edge"/>
          <c:yMode val="edge"/>
          <c:x val="0.72604170014462743"/>
          <c:y val="0.45799566720826712"/>
          <c:w val="0.25355013659006909"/>
          <c:h val="7.3426446694163233E-2"/>
        </c:manualLayout>
      </c:layout>
    </c:legend>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7.0494536397236338E-2"/>
          <c:y val="4.2294921468149824E-2"/>
          <c:w val="0.62352322031174678"/>
          <c:h val="0.85214514852310475"/>
        </c:manualLayout>
      </c:layout>
      <c:scatterChart>
        <c:scatterStyle val="lineMarker"/>
        <c:ser>
          <c:idx val="0"/>
          <c:order val="0"/>
          <c:tx>
            <c:strRef>
              <c:f>Sheet1!$B$1</c:f>
              <c:strCache>
                <c:ptCount val="1"/>
                <c:pt idx="0">
                  <c:v>Tree Diameter</c:v>
                </c:pt>
              </c:strCache>
            </c:strRef>
          </c:tx>
          <c:spPr>
            <a:ln w="28575">
              <a:noFill/>
            </a:ln>
          </c:spPr>
          <c:marker>
            <c:spPr>
              <a:solidFill>
                <a:schemeClr val="tx2">
                  <a:lumMod val="75000"/>
                </a:schemeClr>
              </a:solidFill>
              <a:ln>
                <a:noFill/>
              </a:ln>
            </c:spPr>
          </c:marker>
          <c:xVal>
            <c:numRef>
              <c:f>Sheet1!$A$2:$A$30</c:f>
              <c:numCache>
                <c:formatCode>General</c:formatCode>
                <c:ptCount val="29"/>
                <c:pt idx="0">
                  <c:v>11.08933472515977</c:v>
                </c:pt>
                <c:pt idx="1">
                  <c:v>11.288925792487547</c:v>
                </c:pt>
                <c:pt idx="2">
                  <c:v>12.440304297803324</c:v>
                </c:pt>
                <c:pt idx="3">
                  <c:v>13.414763805953028</c:v>
                </c:pt>
                <c:pt idx="4">
                  <c:v>13.733047659373749</c:v>
                </c:pt>
                <c:pt idx="5">
                  <c:v>14.062324464195317</c:v>
                </c:pt>
                <c:pt idx="6">
                  <c:v>16.649917776561189</c:v>
                </c:pt>
                <c:pt idx="7">
                  <c:v>17.026913058176518</c:v>
                </c:pt>
                <c:pt idx="8">
                  <c:v>18.265467593461061</c:v>
                </c:pt>
                <c:pt idx="9">
                  <c:v>18.36199614444579</c:v>
                </c:pt>
                <c:pt idx="10">
                  <c:v>22.738455900365523</c:v>
                </c:pt>
                <c:pt idx="11">
                  <c:v>23.542349230400042</c:v>
                </c:pt>
                <c:pt idx="12">
                  <c:v>27.038422472716519</c:v>
                </c:pt>
                <c:pt idx="13">
                  <c:v>29.735753596204628</c:v>
                </c:pt>
                <c:pt idx="14">
                  <c:v>29.837441372213824</c:v>
                </c:pt>
                <c:pt idx="15">
                  <c:v>30.675584119019831</c:v>
                </c:pt>
                <c:pt idx="16">
                  <c:v>31.575967133420818</c:v>
                </c:pt>
                <c:pt idx="17">
                  <c:v>32.259422409938914</c:v>
                </c:pt>
                <c:pt idx="18">
                  <c:v>34.659299253820294</c:v>
                </c:pt>
                <c:pt idx="19">
                  <c:v>39.577078552839296</c:v>
                </c:pt>
                <c:pt idx="20">
                  <c:v>43.403726007255074</c:v>
                </c:pt>
                <c:pt idx="21">
                  <c:v>48.690808626289353</c:v>
                </c:pt>
                <c:pt idx="22">
                  <c:v>49.023625817803484</c:v>
                </c:pt>
                <c:pt idx="23">
                  <c:v>51.40482206353942</c:v>
                </c:pt>
                <c:pt idx="24">
                  <c:v>52.383611169365849</c:v>
                </c:pt>
                <c:pt idx="25">
                  <c:v>63.600973298790052</c:v>
                </c:pt>
                <c:pt idx="26">
                  <c:v>66.755841565617402</c:v>
                </c:pt>
                <c:pt idx="27">
                  <c:v>68.341302245848496</c:v>
                </c:pt>
                <c:pt idx="28">
                  <c:v>69.980270976418154</c:v>
                </c:pt>
              </c:numCache>
            </c:numRef>
          </c:xVal>
          <c:yVal>
            <c:numRef>
              <c:f>Sheet1!$B$2:$B$30</c:f>
              <c:numCache>
                <c:formatCode>General</c:formatCode>
                <c:ptCount val="29"/>
                <c:pt idx="0">
                  <c:v>4</c:v>
                </c:pt>
                <c:pt idx="1">
                  <c:v>13</c:v>
                </c:pt>
                <c:pt idx="2">
                  <c:v>5</c:v>
                </c:pt>
                <c:pt idx="3">
                  <c:v>14</c:v>
                </c:pt>
                <c:pt idx="4">
                  <c:v>12</c:v>
                </c:pt>
                <c:pt idx="5">
                  <c:v>10</c:v>
                </c:pt>
                <c:pt idx="6">
                  <c:v>18</c:v>
                </c:pt>
                <c:pt idx="7">
                  <c:v>12</c:v>
                </c:pt>
                <c:pt idx="8">
                  <c:v>11</c:v>
                </c:pt>
                <c:pt idx="9">
                  <c:v>20</c:v>
                </c:pt>
                <c:pt idx="10">
                  <c:v>17</c:v>
                </c:pt>
                <c:pt idx="11">
                  <c:v>21</c:v>
                </c:pt>
                <c:pt idx="12">
                  <c:v>18</c:v>
                </c:pt>
                <c:pt idx="13">
                  <c:v>9</c:v>
                </c:pt>
                <c:pt idx="14">
                  <c:v>25</c:v>
                </c:pt>
                <c:pt idx="15">
                  <c:v>27</c:v>
                </c:pt>
                <c:pt idx="16">
                  <c:v>15</c:v>
                </c:pt>
                <c:pt idx="17">
                  <c:v>27</c:v>
                </c:pt>
                <c:pt idx="18">
                  <c:v>20</c:v>
                </c:pt>
                <c:pt idx="19">
                  <c:v>33</c:v>
                </c:pt>
                <c:pt idx="20">
                  <c:v>29</c:v>
                </c:pt>
                <c:pt idx="21">
                  <c:v>28</c:v>
                </c:pt>
                <c:pt idx="22">
                  <c:v>27</c:v>
                </c:pt>
                <c:pt idx="23">
                  <c:v>30</c:v>
                </c:pt>
                <c:pt idx="24">
                  <c:v>22</c:v>
                </c:pt>
                <c:pt idx="25">
                  <c:v>25</c:v>
                </c:pt>
                <c:pt idx="26">
                  <c:v>26</c:v>
                </c:pt>
                <c:pt idx="27">
                  <c:v>34</c:v>
                </c:pt>
                <c:pt idx="28">
                  <c:v>34</c:v>
                </c:pt>
              </c:numCache>
            </c:numRef>
          </c:yVal>
        </c:ser>
        <c:axId val="99246464"/>
        <c:axId val="99248384"/>
      </c:scatterChart>
      <c:valAx>
        <c:axId val="99246464"/>
        <c:scaling>
          <c:orientation val="minMax"/>
        </c:scaling>
        <c:axPos val="b"/>
        <c:numFmt formatCode="General" sourceLinked="1"/>
        <c:tickLblPos val="nextTo"/>
        <c:crossAx val="99248384"/>
        <c:crosses val="autoZero"/>
        <c:crossBetween val="midCat"/>
        <c:majorUnit val="20"/>
      </c:valAx>
      <c:valAx>
        <c:axId val="99248384"/>
        <c:scaling>
          <c:orientation val="minMax"/>
        </c:scaling>
        <c:axPos val="l"/>
        <c:majorGridlines/>
        <c:numFmt formatCode="General" sourceLinked="1"/>
        <c:tickLblPos val="nextTo"/>
        <c:crossAx val="99246464"/>
        <c:crosses val="autoZero"/>
        <c:crossBetween val="midCat"/>
      </c:valAx>
    </c:plotArea>
    <c:legend>
      <c:legendPos val="r"/>
      <c:layout>
        <c:manualLayout>
          <c:xMode val="edge"/>
          <c:yMode val="edge"/>
          <c:x val="0.72604170014462721"/>
          <c:y val="0.45799566720826701"/>
          <c:w val="0.25355013659006909"/>
          <c:h val="7.3426446694163233E-2"/>
        </c:manualLayout>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F1185-5A83-4262-8410-AAB7A841A1A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5EC240F-3D24-4FFD-817D-3639FFA43878}">
      <dgm:prSet phldrT="[Text]"/>
      <dgm:spPr/>
      <dgm:t>
        <a:bodyPr/>
        <a:lstStyle/>
        <a:p>
          <a:r>
            <a:rPr lang="en-US" dirty="0" smtClean="0"/>
            <a:t>Check 1: Is this factor outside the gardener’s influence?</a:t>
          </a:r>
          <a:endParaRPr lang="en-US" dirty="0"/>
        </a:p>
      </dgm:t>
    </dgm:pt>
    <dgm:pt modelId="{D25D0AB6-3799-450C-A872-E7FAAD9D0258}" type="parTrans" cxnId="{7ABB2C7F-4338-49BD-850C-ACD6D229DA74}">
      <dgm:prSet/>
      <dgm:spPr/>
      <dgm:t>
        <a:bodyPr/>
        <a:lstStyle/>
        <a:p>
          <a:endParaRPr lang="en-US"/>
        </a:p>
      </dgm:t>
    </dgm:pt>
    <dgm:pt modelId="{C11B0ADF-1924-4E73-9B0F-1F3C5B056B83}" type="sibTrans" cxnId="{7ABB2C7F-4338-49BD-850C-ACD6D229DA74}">
      <dgm:prSet/>
      <dgm:spPr/>
      <dgm:t>
        <a:bodyPr/>
        <a:lstStyle/>
        <a:p>
          <a:endParaRPr lang="en-US"/>
        </a:p>
      </dgm:t>
    </dgm:pt>
    <dgm:pt modelId="{19B7E7D2-7BE4-4908-B10B-19B99C40FA8F}">
      <dgm:prSet phldrT="[Text]"/>
      <dgm:spPr/>
      <dgm:t>
        <a:bodyPr/>
        <a:lstStyle/>
        <a:p>
          <a:r>
            <a:rPr lang="en-US" dirty="0" smtClean="0"/>
            <a:t>Check 2: Do we have reliable data?</a:t>
          </a:r>
          <a:endParaRPr lang="en-US" dirty="0"/>
        </a:p>
      </dgm:t>
    </dgm:pt>
    <dgm:pt modelId="{34C77963-E3B7-4094-92A1-6A6B8F246417}" type="parTrans" cxnId="{FD836575-4562-4719-B831-60AF228EE43F}">
      <dgm:prSet/>
      <dgm:spPr/>
      <dgm:t>
        <a:bodyPr/>
        <a:lstStyle/>
        <a:p>
          <a:endParaRPr lang="en-US"/>
        </a:p>
      </dgm:t>
    </dgm:pt>
    <dgm:pt modelId="{B455929E-16F3-4771-93E6-24FAA1905ECF}" type="sibTrans" cxnId="{FD836575-4562-4719-B831-60AF228EE43F}">
      <dgm:prSet/>
      <dgm:spPr/>
      <dgm:t>
        <a:bodyPr/>
        <a:lstStyle/>
        <a:p>
          <a:endParaRPr lang="en-US"/>
        </a:p>
      </dgm:t>
    </dgm:pt>
    <dgm:pt modelId="{13DEDBD3-3904-4B4B-9CD4-87560AC29E2D}">
      <dgm:prSet phldrT="[Text]"/>
      <dgm:spPr/>
      <dgm:t>
        <a:bodyPr/>
        <a:lstStyle/>
        <a:p>
          <a:r>
            <a:rPr lang="en-US" dirty="0" smtClean="0"/>
            <a:t>Check 3: If not, can we pick up the effect by proxy?</a:t>
          </a:r>
          <a:endParaRPr lang="en-US" dirty="0"/>
        </a:p>
      </dgm:t>
    </dgm:pt>
    <dgm:pt modelId="{64E271C0-9DB0-4F7F-BD27-0DDACD55918A}" type="parTrans" cxnId="{BCE72C36-4854-4701-9AF5-91E1BD09347F}">
      <dgm:prSet/>
      <dgm:spPr/>
      <dgm:t>
        <a:bodyPr/>
        <a:lstStyle/>
        <a:p>
          <a:endParaRPr lang="en-US"/>
        </a:p>
      </dgm:t>
    </dgm:pt>
    <dgm:pt modelId="{48F13432-895F-40AC-95B0-31F12F94A589}" type="sibTrans" cxnId="{BCE72C36-4854-4701-9AF5-91E1BD09347F}">
      <dgm:prSet/>
      <dgm:spPr/>
      <dgm:t>
        <a:bodyPr/>
        <a:lstStyle/>
        <a:p>
          <a:endParaRPr lang="en-US"/>
        </a:p>
      </dgm:t>
    </dgm:pt>
    <dgm:pt modelId="{4D5D1874-FEC3-4D41-B3C9-5D92648CCD3D}">
      <dgm:prSet phldrT="[Text]"/>
      <dgm:spPr/>
      <dgm:t>
        <a:bodyPr/>
        <a:lstStyle/>
        <a:p>
          <a:r>
            <a:rPr lang="en-US" dirty="0" smtClean="0"/>
            <a:t>Check 4: Does it increase the predictive power of the model?</a:t>
          </a:r>
          <a:endParaRPr lang="en-US" dirty="0"/>
        </a:p>
      </dgm:t>
    </dgm:pt>
    <dgm:pt modelId="{8E8128A5-7E63-46CA-8744-06991193D171}" type="parTrans" cxnId="{73871327-9ACC-4BD7-A6C5-61965F5EC925}">
      <dgm:prSet/>
      <dgm:spPr/>
      <dgm:t>
        <a:bodyPr/>
        <a:lstStyle/>
        <a:p>
          <a:endParaRPr lang="en-US"/>
        </a:p>
      </dgm:t>
    </dgm:pt>
    <dgm:pt modelId="{AB450CF9-537C-4C7B-B24A-9C7F3AE3BAE0}" type="sibTrans" cxnId="{73871327-9ACC-4BD7-A6C5-61965F5EC925}">
      <dgm:prSet/>
      <dgm:spPr/>
      <dgm:t>
        <a:bodyPr/>
        <a:lstStyle/>
        <a:p>
          <a:endParaRPr lang="en-US"/>
        </a:p>
      </dgm:t>
    </dgm:pt>
    <dgm:pt modelId="{34D736BD-7046-4436-91D2-DE92C2B6529F}">
      <dgm:prSet/>
      <dgm:spPr/>
      <dgm:t>
        <a:bodyPr/>
        <a:lstStyle/>
        <a:p>
          <a:endParaRPr lang="en-US" dirty="0"/>
        </a:p>
      </dgm:t>
    </dgm:pt>
    <dgm:pt modelId="{C2547891-92E6-4078-AF40-E41D855EF426}" type="parTrans" cxnId="{607C27FA-BA87-4E86-82C1-7AD9D905A542}">
      <dgm:prSet/>
      <dgm:spPr/>
      <dgm:t>
        <a:bodyPr/>
        <a:lstStyle/>
        <a:p>
          <a:endParaRPr lang="en-US"/>
        </a:p>
      </dgm:t>
    </dgm:pt>
    <dgm:pt modelId="{BE56C9D8-FC8F-45C8-BC07-43317A2F995E}" type="sibTrans" cxnId="{607C27FA-BA87-4E86-82C1-7AD9D905A542}">
      <dgm:prSet/>
      <dgm:spPr/>
      <dgm:t>
        <a:bodyPr/>
        <a:lstStyle/>
        <a:p>
          <a:endParaRPr lang="en-US"/>
        </a:p>
      </dgm:t>
    </dgm:pt>
    <dgm:pt modelId="{C74F83F6-050B-43FB-ACAC-6D1F90AE16A6}">
      <dgm:prSet/>
      <dgm:spPr/>
      <dgm:t>
        <a:bodyPr/>
        <a:lstStyle/>
        <a:p>
          <a:endParaRPr lang="en-US" dirty="0"/>
        </a:p>
      </dgm:t>
    </dgm:pt>
    <dgm:pt modelId="{BCC54592-C882-4250-8205-57A453195AAF}" type="parTrans" cxnId="{91822676-4FD0-4669-AD2F-3081EF9CFFFB}">
      <dgm:prSet/>
      <dgm:spPr/>
      <dgm:t>
        <a:bodyPr/>
        <a:lstStyle/>
        <a:p>
          <a:endParaRPr lang="en-US"/>
        </a:p>
      </dgm:t>
    </dgm:pt>
    <dgm:pt modelId="{9010CF2E-11BD-40BD-B699-56902B868475}" type="sibTrans" cxnId="{91822676-4FD0-4669-AD2F-3081EF9CFFFB}">
      <dgm:prSet/>
      <dgm:spPr/>
      <dgm:t>
        <a:bodyPr/>
        <a:lstStyle/>
        <a:p>
          <a:endParaRPr lang="en-US"/>
        </a:p>
      </dgm:t>
    </dgm:pt>
    <dgm:pt modelId="{28344161-4B6E-4D9A-9669-DD165C6A72CB}" type="pres">
      <dgm:prSet presAssocID="{D72F1185-5A83-4262-8410-AAB7A841A1A0}" presName="linear" presStyleCnt="0">
        <dgm:presLayoutVars>
          <dgm:dir/>
          <dgm:animLvl val="lvl"/>
          <dgm:resizeHandles val="exact"/>
        </dgm:presLayoutVars>
      </dgm:prSet>
      <dgm:spPr/>
      <dgm:t>
        <a:bodyPr/>
        <a:lstStyle/>
        <a:p>
          <a:endParaRPr lang="en-US"/>
        </a:p>
      </dgm:t>
    </dgm:pt>
    <dgm:pt modelId="{93CE36B1-8D8E-47F9-BC5F-62E3DA137CA4}" type="pres">
      <dgm:prSet presAssocID="{D5EC240F-3D24-4FFD-817D-3639FFA43878}" presName="parentLin" presStyleCnt="0"/>
      <dgm:spPr/>
      <dgm:t>
        <a:bodyPr/>
        <a:lstStyle/>
        <a:p>
          <a:endParaRPr lang="en-US"/>
        </a:p>
      </dgm:t>
    </dgm:pt>
    <dgm:pt modelId="{7B6B358D-A81A-4046-9707-AC6EA5F37163}" type="pres">
      <dgm:prSet presAssocID="{D5EC240F-3D24-4FFD-817D-3639FFA43878}" presName="parentLeftMargin" presStyleLbl="node1" presStyleIdx="0" presStyleCnt="4"/>
      <dgm:spPr/>
      <dgm:t>
        <a:bodyPr/>
        <a:lstStyle/>
        <a:p>
          <a:endParaRPr lang="en-US"/>
        </a:p>
      </dgm:t>
    </dgm:pt>
    <dgm:pt modelId="{56D6FDC3-3587-43AC-94EB-7D78178F16F8}" type="pres">
      <dgm:prSet presAssocID="{D5EC240F-3D24-4FFD-817D-3639FFA43878}" presName="parentText" presStyleLbl="node1" presStyleIdx="0" presStyleCnt="4">
        <dgm:presLayoutVars>
          <dgm:chMax val="0"/>
          <dgm:bulletEnabled val="1"/>
        </dgm:presLayoutVars>
      </dgm:prSet>
      <dgm:spPr/>
      <dgm:t>
        <a:bodyPr/>
        <a:lstStyle/>
        <a:p>
          <a:endParaRPr lang="en-US"/>
        </a:p>
      </dgm:t>
    </dgm:pt>
    <dgm:pt modelId="{D46725BF-354C-4C5C-A549-0F9B484BBE61}" type="pres">
      <dgm:prSet presAssocID="{D5EC240F-3D24-4FFD-817D-3639FFA43878}" presName="negativeSpace" presStyleCnt="0"/>
      <dgm:spPr/>
      <dgm:t>
        <a:bodyPr/>
        <a:lstStyle/>
        <a:p>
          <a:endParaRPr lang="en-US"/>
        </a:p>
      </dgm:t>
    </dgm:pt>
    <dgm:pt modelId="{F1997E12-3518-4B33-855D-D44919AFC2C4}" type="pres">
      <dgm:prSet presAssocID="{D5EC240F-3D24-4FFD-817D-3639FFA43878}" presName="childText" presStyleLbl="conFgAcc1" presStyleIdx="0" presStyleCnt="4">
        <dgm:presLayoutVars>
          <dgm:bulletEnabled val="1"/>
        </dgm:presLayoutVars>
      </dgm:prSet>
      <dgm:spPr/>
      <dgm:t>
        <a:bodyPr/>
        <a:lstStyle/>
        <a:p>
          <a:endParaRPr lang="en-US"/>
        </a:p>
      </dgm:t>
    </dgm:pt>
    <dgm:pt modelId="{CCFF7511-0E0D-4264-9D97-BE59097D92B2}" type="pres">
      <dgm:prSet presAssocID="{C11B0ADF-1924-4E73-9B0F-1F3C5B056B83}" presName="spaceBetweenRectangles" presStyleCnt="0"/>
      <dgm:spPr/>
      <dgm:t>
        <a:bodyPr/>
        <a:lstStyle/>
        <a:p>
          <a:endParaRPr lang="en-US"/>
        </a:p>
      </dgm:t>
    </dgm:pt>
    <dgm:pt modelId="{FA4D66D5-266D-4C18-931D-6A3C79AE0C0E}" type="pres">
      <dgm:prSet presAssocID="{19B7E7D2-7BE4-4908-B10B-19B99C40FA8F}" presName="parentLin" presStyleCnt="0"/>
      <dgm:spPr/>
      <dgm:t>
        <a:bodyPr/>
        <a:lstStyle/>
        <a:p>
          <a:endParaRPr lang="en-US"/>
        </a:p>
      </dgm:t>
    </dgm:pt>
    <dgm:pt modelId="{3B2CBF6C-C3F3-4D1A-8F13-41664079105B}" type="pres">
      <dgm:prSet presAssocID="{19B7E7D2-7BE4-4908-B10B-19B99C40FA8F}" presName="parentLeftMargin" presStyleLbl="node1" presStyleIdx="0" presStyleCnt="4"/>
      <dgm:spPr/>
      <dgm:t>
        <a:bodyPr/>
        <a:lstStyle/>
        <a:p>
          <a:endParaRPr lang="en-US"/>
        </a:p>
      </dgm:t>
    </dgm:pt>
    <dgm:pt modelId="{8AF4E71A-7143-49A5-95C3-44F7DF68B17A}" type="pres">
      <dgm:prSet presAssocID="{19B7E7D2-7BE4-4908-B10B-19B99C40FA8F}" presName="parentText" presStyleLbl="node1" presStyleIdx="1" presStyleCnt="4">
        <dgm:presLayoutVars>
          <dgm:chMax val="0"/>
          <dgm:bulletEnabled val="1"/>
        </dgm:presLayoutVars>
      </dgm:prSet>
      <dgm:spPr/>
      <dgm:t>
        <a:bodyPr/>
        <a:lstStyle/>
        <a:p>
          <a:endParaRPr lang="en-US"/>
        </a:p>
      </dgm:t>
    </dgm:pt>
    <dgm:pt modelId="{24BBBBC8-A5BD-4A1D-AC2E-E0CDCF516454}" type="pres">
      <dgm:prSet presAssocID="{19B7E7D2-7BE4-4908-B10B-19B99C40FA8F}" presName="negativeSpace" presStyleCnt="0"/>
      <dgm:spPr/>
      <dgm:t>
        <a:bodyPr/>
        <a:lstStyle/>
        <a:p>
          <a:endParaRPr lang="en-US"/>
        </a:p>
      </dgm:t>
    </dgm:pt>
    <dgm:pt modelId="{3AC4CDCC-E92E-4141-A463-49FDB79FEF8B}" type="pres">
      <dgm:prSet presAssocID="{19B7E7D2-7BE4-4908-B10B-19B99C40FA8F}" presName="childText" presStyleLbl="conFgAcc1" presStyleIdx="1" presStyleCnt="4">
        <dgm:presLayoutVars>
          <dgm:bulletEnabled val="1"/>
        </dgm:presLayoutVars>
      </dgm:prSet>
      <dgm:spPr/>
      <dgm:t>
        <a:bodyPr/>
        <a:lstStyle/>
        <a:p>
          <a:endParaRPr lang="en-US"/>
        </a:p>
      </dgm:t>
    </dgm:pt>
    <dgm:pt modelId="{AFDCDCE9-E065-4B99-87A9-D8AD9BCE8518}" type="pres">
      <dgm:prSet presAssocID="{B455929E-16F3-4771-93E6-24FAA1905ECF}" presName="spaceBetweenRectangles" presStyleCnt="0"/>
      <dgm:spPr/>
      <dgm:t>
        <a:bodyPr/>
        <a:lstStyle/>
        <a:p>
          <a:endParaRPr lang="en-US"/>
        </a:p>
      </dgm:t>
    </dgm:pt>
    <dgm:pt modelId="{BC56CADB-7617-4A10-B6E1-5FC2FA11811E}" type="pres">
      <dgm:prSet presAssocID="{13DEDBD3-3904-4B4B-9CD4-87560AC29E2D}" presName="parentLin" presStyleCnt="0"/>
      <dgm:spPr/>
      <dgm:t>
        <a:bodyPr/>
        <a:lstStyle/>
        <a:p>
          <a:endParaRPr lang="en-US"/>
        </a:p>
      </dgm:t>
    </dgm:pt>
    <dgm:pt modelId="{4DA9DB14-6AE4-45F8-A892-4A0D2211C107}" type="pres">
      <dgm:prSet presAssocID="{13DEDBD3-3904-4B4B-9CD4-87560AC29E2D}" presName="parentLeftMargin" presStyleLbl="node1" presStyleIdx="1" presStyleCnt="4"/>
      <dgm:spPr/>
      <dgm:t>
        <a:bodyPr/>
        <a:lstStyle/>
        <a:p>
          <a:endParaRPr lang="en-US"/>
        </a:p>
      </dgm:t>
    </dgm:pt>
    <dgm:pt modelId="{C863C330-C5BF-4B31-B775-A485F40EE36F}" type="pres">
      <dgm:prSet presAssocID="{13DEDBD3-3904-4B4B-9CD4-87560AC29E2D}" presName="parentText" presStyleLbl="node1" presStyleIdx="2" presStyleCnt="4">
        <dgm:presLayoutVars>
          <dgm:chMax val="0"/>
          <dgm:bulletEnabled val="1"/>
        </dgm:presLayoutVars>
      </dgm:prSet>
      <dgm:spPr/>
      <dgm:t>
        <a:bodyPr/>
        <a:lstStyle/>
        <a:p>
          <a:endParaRPr lang="en-US"/>
        </a:p>
      </dgm:t>
    </dgm:pt>
    <dgm:pt modelId="{4A48C49E-8843-4BA7-8F5B-1659582B75D5}" type="pres">
      <dgm:prSet presAssocID="{13DEDBD3-3904-4B4B-9CD4-87560AC29E2D}" presName="negativeSpace" presStyleCnt="0"/>
      <dgm:spPr/>
      <dgm:t>
        <a:bodyPr/>
        <a:lstStyle/>
        <a:p>
          <a:endParaRPr lang="en-US"/>
        </a:p>
      </dgm:t>
    </dgm:pt>
    <dgm:pt modelId="{C809B187-64BE-49E0-B07F-645D829482DE}" type="pres">
      <dgm:prSet presAssocID="{13DEDBD3-3904-4B4B-9CD4-87560AC29E2D}" presName="childText" presStyleLbl="conFgAcc1" presStyleIdx="2" presStyleCnt="4">
        <dgm:presLayoutVars>
          <dgm:bulletEnabled val="1"/>
        </dgm:presLayoutVars>
      </dgm:prSet>
      <dgm:spPr/>
      <dgm:t>
        <a:bodyPr/>
        <a:lstStyle/>
        <a:p>
          <a:endParaRPr lang="en-US"/>
        </a:p>
      </dgm:t>
    </dgm:pt>
    <dgm:pt modelId="{1B21FD1E-FFC5-40B1-81BE-551D42BEC2DD}" type="pres">
      <dgm:prSet presAssocID="{48F13432-895F-40AC-95B0-31F12F94A589}" presName="spaceBetweenRectangles" presStyleCnt="0"/>
      <dgm:spPr/>
      <dgm:t>
        <a:bodyPr/>
        <a:lstStyle/>
        <a:p>
          <a:endParaRPr lang="en-US"/>
        </a:p>
      </dgm:t>
    </dgm:pt>
    <dgm:pt modelId="{04B29F90-6E11-4EA9-80D5-41DD2906267B}" type="pres">
      <dgm:prSet presAssocID="{4D5D1874-FEC3-4D41-B3C9-5D92648CCD3D}" presName="parentLin" presStyleCnt="0"/>
      <dgm:spPr/>
      <dgm:t>
        <a:bodyPr/>
        <a:lstStyle/>
        <a:p>
          <a:endParaRPr lang="en-US"/>
        </a:p>
      </dgm:t>
    </dgm:pt>
    <dgm:pt modelId="{FEFC2965-288C-4543-ADB4-B07AFF8B1778}" type="pres">
      <dgm:prSet presAssocID="{4D5D1874-FEC3-4D41-B3C9-5D92648CCD3D}" presName="parentLeftMargin" presStyleLbl="node1" presStyleIdx="2" presStyleCnt="4"/>
      <dgm:spPr/>
      <dgm:t>
        <a:bodyPr/>
        <a:lstStyle/>
        <a:p>
          <a:endParaRPr lang="en-US"/>
        </a:p>
      </dgm:t>
    </dgm:pt>
    <dgm:pt modelId="{CDF24F9C-401B-4D01-A8CC-9530C89AA220}" type="pres">
      <dgm:prSet presAssocID="{4D5D1874-FEC3-4D41-B3C9-5D92648CCD3D}" presName="parentText" presStyleLbl="node1" presStyleIdx="3" presStyleCnt="4">
        <dgm:presLayoutVars>
          <dgm:chMax val="0"/>
          <dgm:bulletEnabled val="1"/>
        </dgm:presLayoutVars>
      </dgm:prSet>
      <dgm:spPr/>
      <dgm:t>
        <a:bodyPr/>
        <a:lstStyle/>
        <a:p>
          <a:endParaRPr lang="en-US"/>
        </a:p>
      </dgm:t>
    </dgm:pt>
    <dgm:pt modelId="{51B8CB14-0434-47EA-9579-FF7653561515}" type="pres">
      <dgm:prSet presAssocID="{4D5D1874-FEC3-4D41-B3C9-5D92648CCD3D}" presName="negativeSpace" presStyleCnt="0"/>
      <dgm:spPr/>
      <dgm:t>
        <a:bodyPr/>
        <a:lstStyle/>
        <a:p>
          <a:endParaRPr lang="en-US"/>
        </a:p>
      </dgm:t>
    </dgm:pt>
    <dgm:pt modelId="{A0015E5D-F527-4E12-8CB5-A19B69390247}" type="pres">
      <dgm:prSet presAssocID="{4D5D1874-FEC3-4D41-B3C9-5D92648CCD3D}" presName="childText" presStyleLbl="conFgAcc1" presStyleIdx="3" presStyleCnt="4">
        <dgm:presLayoutVars>
          <dgm:bulletEnabled val="1"/>
        </dgm:presLayoutVars>
      </dgm:prSet>
      <dgm:spPr/>
      <dgm:t>
        <a:bodyPr/>
        <a:lstStyle/>
        <a:p>
          <a:endParaRPr lang="en-US"/>
        </a:p>
      </dgm:t>
    </dgm:pt>
  </dgm:ptLst>
  <dgm:cxnLst>
    <dgm:cxn modelId="{417DD269-2E19-4212-A8CD-9CC76438FB3A}" type="presOf" srcId="{D5EC240F-3D24-4FFD-817D-3639FFA43878}" destId="{56D6FDC3-3587-43AC-94EB-7D78178F16F8}" srcOrd="1" destOrd="0" presId="urn:microsoft.com/office/officeart/2005/8/layout/list1"/>
    <dgm:cxn modelId="{15EE0813-6508-40A2-8A15-04F3AE86BE31}" type="presOf" srcId="{C74F83F6-050B-43FB-ACAC-6D1F90AE16A6}" destId="{3AC4CDCC-E92E-4141-A463-49FDB79FEF8B}" srcOrd="0" destOrd="0" presId="urn:microsoft.com/office/officeart/2005/8/layout/list1"/>
    <dgm:cxn modelId="{7F3E5827-DB0C-4B4E-9991-D68766ADD802}" type="presOf" srcId="{4D5D1874-FEC3-4D41-B3C9-5D92648CCD3D}" destId="{CDF24F9C-401B-4D01-A8CC-9530C89AA220}" srcOrd="1" destOrd="0" presId="urn:microsoft.com/office/officeart/2005/8/layout/list1"/>
    <dgm:cxn modelId="{838582CC-81AA-45DA-981C-46569D8B3D6F}" type="presOf" srcId="{13DEDBD3-3904-4B4B-9CD4-87560AC29E2D}" destId="{4DA9DB14-6AE4-45F8-A892-4A0D2211C107}" srcOrd="0" destOrd="0" presId="urn:microsoft.com/office/officeart/2005/8/layout/list1"/>
    <dgm:cxn modelId="{E6CAF954-ED16-41E6-B854-6830F164CF23}" type="presOf" srcId="{19B7E7D2-7BE4-4908-B10B-19B99C40FA8F}" destId="{3B2CBF6C-C3F3-4D1A-8F13-41664079105B}" srcOrd="0" destOrd="0" presId="urn:microsoft.com/office/officeart/2005/8/layout/list1"/>
    <dgm:cxn modelId="{0E1579A9-7436-42FB-92BE-2B11B3B76A33}" type="presOf" srcId="{4D5D1874-FEC3-4D41-B3C9-5D92648CCD3D}" destId="{FEFC2965-288C-4543-ADB4-B07AFF8B1778}" srcOrd="0" destOrd="0" presId="urn:microsoft.com/office/officeart/2005/8/layout/list1"/>
    <dgm:cxn modelId="{4CB2C6B2-F9B5-41B9-AF6B-81D401CEE9BB}" type="presOf" srcId="{D5EC240F-3D24-4FFD-817D-3639FFA43878}" destId="{7B6B358D-A81A-4046-9707-AC6EA5F37163}" srcOrd="0" destOrd="0" presId="urn:microsoft.com/office/officeart/2005/8/layout/list1"/>
    <dgm:cxn modelId="{607C27FA-BA87-4E86-82C1-7AD9D905A542}" srcId="{D5EC240F-3D24-4FFD-817D-3639FFA43878}" destId="{34D736BD-7046-4436-91D2-DE92C2B6529F}" srcOrd="0" destOrd="0" parTransId="{C2547891-92E6-4078-AF40-E41D855EF426}" sibTransId="{BE56C9D8-FC8F-45C8-BC07-43317A2F995E}"/>
    <dgm:cxn modelId="{7ABB2C7F-4338-49BD-850C-ACD6D229DA74}" srcId="{D72F1185-5A83-4262-8410-AAB7A841A1A0}" destId="{D5EC240F-3D24-4FFD-817D-3639FFA43878}" srcOrd="0" destOrd="0" parTransId="{D25D0AB6-3799-450C-A872-E7FAAD9D0258}" sibTransId="{C11B0ADF-1924-4E73-9B0F-1F3C5B056B83}"/>
    <dgm:cxn modelId="{3F4F1932-6024-4206-AC8D-122453A1DD83}" type="presOf" srcId="{D72F1185-5A83-4262-8410-AAB7A841A1A0}" destId="{28344161-4B6E-4D9A-9669-DD165C6A72CB}" srcOrd="0" destOrd="0" presId="urn:microsoft.com/office/officeart/2005/8/layout/list1"/>
    <dgm:cxn modelId="{D5BB7E70-1266-4C1E-9C8F-EC06C4080707}" type="presOf" srcId="{34D736BD-7046-4436-91D2-DE92C2B6529F}" destId="{F1997E12-3518-4B33-855D-D44919AFC2C4}" srcOrd="0" destOrd="0" presId="urn:microsoft.com/office/officeart/2005/8/layout/list1"/>
    <dgm:cxn modelId="{73871327-9ACC-4BD7-A6C5-61965F5EC925}" srcId="{D72F1185-5A83-4262-8410-AAB7A841A1A0}" destId="{4D5D1874-FEC3-4D41-B3C9-5D92648CCD3D}" srcOrd="3" destOrd="0" parTransId="{8E8128A5-7E63-46CA-8744-06991193D171}" sibTransId="{AB450CF9-537C-4C7B-B24A-9C7F3AE3BAE0}"/>
    <dgm:cxn modelId="{FD836575-4562-4719-B831-60AF228EE43F}" srcId="{D72F1185-5A83-4262-8410-AAB7A841A1A0}" destId="{19B7E7D2-7BE4-4908-B10B-19B99C40FA8F}" srcOrd="1" destOrd="0" parTransId="{34C77963-E3B7-4094-92A1-6A6B8F246417}" sibTransId="{B455929E-16F3-4771-93E6-24FAA1905ECF}"/>
    <dgm:cxn modelId="{91822676-4FD0-4669-AD2F-3081EF9CFFFB}" srcId="{19B7E7D2-7BE4-4908-B10B-19B99C40FA8F}" destId="{C74F83F6-050B-43FB-ACAC-6D1F90AE16A6}" srcOrd="0" destOrd="0" parTransId="{BCC54592-C882-4250-8205-57A453195AAF}" sibTransId="{9010CF2E-11BD-40BD-B699-56902B868475}"/>
    <dgm:cxn modelId="{BCE72C36-4854-4701-9AF5-91E1BD09347F}" srcId="{D72F1185-5A83-4262-8410-AAB7A841A1A0}" destId="{13DEDBD3-3904-4B4B-9CD4-87560AC29E2D}" srcOrd="2" destOrd="0" parTransId="{64E271C0-9DB0-4F7F-BD27-0DDACD55918A}" sibTransId="{48F13432-895F-40AC-95B0-31F12F94A589}"/>
    <dgm:cxn modelId="{DDF88D61-30BB-4702-AEA3-740CBBB0285F}" type="presOf" srcId="{19B7E7D2-7BE4-4908-B10B-19B99C40FA8F}" destId="{8AF4E71A-7143-49A5-95C3-44F7DF68B17A}" srcOrd="1" destOrd="0" presId="urn:microsoft.com/office/officeart/2005/8/layout/list1"/>
    <dgm:cxn modelId="{62FB0D60-178A-4444-8B0C-F5AE779BB75E}" type="presOf" srcId="{13DEDBD3-3904-4B4B-9CD4-87560AC29E2D}" destId="{C863C330-C5BF-4B31-B775-A485F40EE36F}" srcOrd="1" destOrd="0" presId="urn:microsoft.com/office/officeart/2005/8/layout/list1"/>
    <dgm:cxn modelId="{00897925-1590-4CBB-BE07-F75B75FF6045}" type="presParOf" srcId="{28344161-4B6E-4D9A-9669-DD165C6A72CB}" destId="{93CE36B1-8D8E-47F9-BC5F-62E3DA137CA4}" srcOrd="0" destOrd="0" presId="urn:microsoft.com/office/officeart/2005/8/layout/list1"/>
    <dgm:cxn modelId="{458E1758-F4F9-4D40-B131-2378D7F3CD61}" type="presParOf" srcId="{93CE36B1-8D8E-47F9-BC5F-62E3DA137CA4}" destId="{7B6B358D-A81A-4046-9707-AC6EA5F37163}" srcOrd="0" destOrd="0" presId="urn:microsoft.com/office/officeart/2005/8/layout/list1"/>
    <dgm:cxn modelId="{2FB1FDBE-F129-4A60-A3E2-9C4F0682E290}" type="presParOf" srcId="{93CE36B1-8D8E-47F9-BC5F-62E3DA137CA4}" destId="{56D6FDC3-3587-43AC-94EB-7D78178F16F8}" srcOrd="1" destOrd="0" presId="urn:microsoft.com/office/officeart/2005/8/layout/list1"/>
    <dgm:cxn modelId="{3C346B2F-6ED7-4BA8-AE46-A641E748FC62}" type="presParOf" srcId="{28344161-4B6E-4D9A-9669-DD165C6A72CB}" destId="{D46725BF-354C-4C5C-A549-0F9B484BBE61}" srcOrd="1" destOrd="0" presId="urn:microsoft.com/office/officeart/2005/8/layout/list1"/>
    <dgm:cxn modelId="{8AA5832E-5444-431D-94DB-D9776735E137}" type="presParOf" srcId="{28344161-4B6E-4D9A-9669-DD165C6A72CB}" destId="{F1997E12-3518-4B33-855D-D44919AFC2C4}" srcOrd="2" destOrd="0" presId="urn:microsoft.com/office/officeart/2005/8/layout/list1"/>
    <dgm:cxn modelId="{8815399B-977C-4831-B875-459078D0267C}" type="presParOf" srcId="{28344161-4B6E-4D9A-9669-DD165C6A72CB}" destId="{CCFF7511-0E0D-4264-9D97-BE59097D92B2}" srcOrd="3" destOrd="0" presId="urn:microsoft.com/office/officeart/2005/8/layout/list1"/>
    <dgm:cxn modelId="{D3D217E4-125F-4C3F-9310-6EF0282BE0FF}" type="presParOf" srcId="{28344161-4B6E-4D9A-9669-DD165C6A72CB}" destId="{FA4D66D5-266D-4C18-931D-6A3C79AE0C0E}" srcOrd="4" destOrd="0" presId="urn:microsoft.com/office/officeart/2005/8/layout/list1"/>
    <dgm:cxn modelId="{66BBD6B0-BE51-48DC-9DBB-D807843F7552}" type="presParOf" srcId="{FA4D66D5-266D-4C18-931D-6A3C79AE0C0E}" destId="{3B2CBF6C-C3F3-4D1A-8F13-41664079105B}" srcOrd="0" destOrd="0" presId="urn:microsoft.com/office/officeart/2005/8/layout/list1"/>
    <dgm:cxn modelId="{ADD05070-D7D8-4577-AD52-E6A5EFDB45E9}" type="presParOf" srcId="{FA4D66D5-266D-4C18-931D-6A3C79AE0C0E}" destId="{8AF4E71A-7143-49A5-95C3-44F7DF68B17A}" srcOrd="1" destOrd="0" presId="urn:microsoft.com/office/officeart/2005/8/layout/list1"/>
    <dgm:cxn modelId="{BA044AFB-6259-42AE-BC79-7C2D80926510}" type="presParOf" srcId="{28344161-4B6E-4D9A-9669-DD165C6A72CB}" destId="{24BBBBC8-A5BD-4A1D-AC2E-E0CDCF516454}" srcOrd="5" destOrd="0" presId="urn:microsoft.com/office/officeart/2005/8/layout/list1"/>
    <dgm:cxn modelId="{465888EE-7589-4C81-96E6-35A6C2E97F38}" type="presParOf" srcId="{28344161-4B6E-4D9A-9669-DD165C6A72CB}" destId="{3AC4CDCC-E92E-4141-A463-49FDB79FEF8B}" srcOrd="6" destOrd="0" presId="urn:microsoft.com/office/officeart/2005/8/layout/list1"/>
    <dgm:cxn modelId="{4F5EC2BA-1083-4F3A-B9C5-EC3AC9FCC3EE}" type="presParOf" srcId="{28344161-4B6E-4D9A-9669-DD165C6A72CB}" destId="{AFDCDCE9-E065-4B99-87A9-D8AD9BCE8518}" srcOrd="7" destOrd="0" presId="urn:microsoft.com/office/officeart/2005/8/layout/list1"/>
    <dgm:cxn modelId="{2B709F09-9FE6-4737-9101-D3105AABE84E}" type="presParOf" srcId="{28344161-4B6E-4D9A-9669-DD165C6A72CB}" destId="{BC56CADB-7617-4A10-B6E1-5FC2FA11811E}" srcOrd="8" destOrd="0" presId="urn:microsoft.com/office/officeart/2005/8/layout/list1"/>
    <dgm:cxn modelId="{E35F475A-5646-4311-8096-8DB4935CB575}" type="presParOf" srcId="{BC56CADB-7617-4A10-B6E1-5FC2FA11811E}" destId="{4DA9DB14-6AE4-45F8-A892-4A0D2211C107}" srcOrd="0" destOrd="0" presId="urn:microsoft.com/office/officeart/2005/8/layout/list1"/>
    <dgm:cxn modelId="{AC9A57F9-1028-4802-9265-DC37484B6BCD}" type="presParOf" srcId="{BC56CADB-7617-4A10-B6E1-5FC2FA11811E}" destId="{C863C330-C5BF-4B31-B775-A485F40EE36F}" srcOrd="1" destOrd="0" presId="urn:microsoft.com/office/officeart/2005/8/layout/list1"/>
    <dgm:cxn modelId="{E7434370-1A55-48AA-A307-437FE0C3DE72}" type="presParOf" srcId="{28344161-4B6E-4D9A-9669-DD165C6A72CB}" destId="{4A48C49E-8843-4BA7-8F5B-1659582B75D5}" srcOrd="9" destOrd="0" presId="urn:microsoft.com/office/officeart/2005/8/layout/list1"/>
    <dgm:cxn modelId="{4A527D09-B34A-4C37-8E70-876EABF35DE7}" type="presParOf" srcId="{28344161-4B6E-4D9A-9669-DD165C6A72CB}" destId="{C809B187-64BE-49E0-B07F-645D829482DE}" srcOrd="10" destOrd="0" presId="urn:microsoft.com/office/officeart/2005/8/layout/list1"/>
    <dgm:cxn modelId="{B8B07154-6F4E-411B-AD64-015EA181AE59}" type="presParOf" srcId="{28344161-4B6E-4D9A-9669-DD165C6A72CB}" destId="{1B21FD1E-FFC5-40B1-81BE-551D42BEC2DD}" srcOrd="11" destOrd="0" presId="urn:microsoft.com/office/officeart/2005/8/layout/list1"/>
    <dgm:cxn modelId="{ED305414-EDC4-4B6C-B5E9-AB89C1AEBE4C}" type="presParOf" srcId="{28344161-4B6E-4D9A-9669-DD165C6A72CB}" destId="{04B29F90-6E11-4EA9-80D5-41DD2906267B}" srcOrd="12" destOrd="0" presId="urn:microsoft.com/office/officeart/2005/8/layout/list1"/>
    <dgm:cxn modelId="{645B928B-1FA4-4A07-AF57-F1C73C1A3875}" type="presParOf" srcId="{04B29F90-6E11-4EA9-80D5-41DD2906267B}" destId="{FEFC2965-288C-4543-ADB4-B07AFF8B1778}" srcOrd="0" destOrd="0" presId="urn:microsoft.com/office/officeart/2005/8/layout/list1"/>
    <dgm:cxn modelId="{54A7D3E6-FDA4-4F08-99AC-1DE01430159C}" type="presParOf" srcId="{04B29F90-6E11-4EA9-80D5-41DD2906267B}" destId="{CDF24F9C-401B-4D01-A8CC-9530C89AA220}" srcOrd="1" destOrd="0" presId="urn:microsoft.com/office/officeart/2005/8/layout/list1"/>
    <dgm:cxn modelId="{276EF787-B3CB-4E99-8762-0106BEF72CE4}" type="presParOf" srcId="{28344161-4B6E-4D9A-9669-DD165C6A72CB}" destId="{51B8CB14-0434-47EA-9579-FF7653561515}" srcOrd="13" destOrd="0" presId="urn:microsoft.com/office/officeart/2005/8/layout/list1"/>
    <dgm:cxn modelId="{B87FF8E2-D696-415B-8BAA-322E5A629944}" type="presParOf" srcId="{28344161-4B6E-4D9A-9669-DD165C6A72CB}" destId="{A0015E5D-F527-4E12-8CB5-A19B69390247}"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2F1185-5A83-4262-8410-AAB7A841A1A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5EC240F-3D24-4FFD-817D-3639FFA43878}">
      <dgm:prSet phldrT="[Text]"/>
      <dgm:spPr/>
      <dgm:t>
        <a:bodyPr/>
        <a:lstStyle/>
        <a:p>
          <a:r>
            <a:rPr lang="en-US" dirty="0" smtClean="0"/>
            <a:t>Check 1: Is this factor outside the school or teacher’s influence?</a:t>
          </a:r>
          <a:endParaRPr lang="en-US" dirty="0"/>
        </a:p>
      </dgm:t>
    </dgm:pt>
    <dgm:pt modelId="{D25D0AB6-3799-450C-A872-E7FAAD9D0258}" type="parTrans" cxnId="{7ABB2C7F-4338-49BD-850C-ACD6D229DA74}">
      <dgm:prSet/>
      <dgm:spPr/>
      <dgm:t>
        <a:bodyPr/>
        <a:lstStyle/>
        <a:p>
          <a:endParaRPr lang="en-US"/>
        </a:p>
      </dgm:t>
    </dgm:pt>
    <dgm:pt modelId="{C11B0ADF-1924-4E73-9B0F-1F3C5B056B83}" type="sibTrans" cxnId="{7ABB2C7F-4338-49BD-850C-ACD6D229DA74}">
      <dgm:prSet/>
      <dgm:spPr/>
      <dgm:t>
        <a:bodyPr/>
        <a:lstStyle/>
        <a:p>
          <a:endParaRPr lang="en-US"/>
        </a:p>
      </dgm:t>
    </dgm:pt>
    <dgm:pt modelId="{19B7E7D2-7BE4-4908-B10B-19B99C40FA8F}">
      <dgm:prSet phldrT="[Text]"/>
      <dgm:spPr/>
      <dgm:t>
        <a:bodyPr/>
        <a:lstStyle/>
        <a:p>
          <a:r>
            <a:rPr lang="en-US" dirty="0" smtClean="0"/>
            <a:t>Check 2: Do we have reliable data?</a:t>
          </a:r>
          <a:endParaRPr lang="en-US" dirty="0"/>
        </a:p>
      </dgm:t>
    </dgm:pt>
    <dgm:pt modelId="{34C77963-E3B7-4094-92A1-6A6B8F246417}" type="parTrans" cxnId="{FD836575-4562-4719-B831-60AF228EE43F}">
      <dgm:prSet/>
      <dgm:spPr/>
      <dgm:t>
        <a:bodyPr/>
        <a:lstStyle/>
        <a:p>
          <a:endParaRPr lang="en-US"/>
        </a:p>
      </dgm:t>
    </dgm:pt>
    <dgm:pt modelId="{B455929E-16F3-4771-93E6-24FAA1905ECF}" type="sibTrans" cxnId="{FD836575-4562-4719-B831-60AF228EE43F}">
      <dgm:prSet/>
      <dgm:spPr/>
      <dgm:t>
        <a:bodyPr/>
        <a:lstStyle/>
        <a:p>
          <a:endParaRPr lang="en-US"/>
        </a:p>
      </dgm:t>
    </dgm:pt>
    <dgm:pt modelId="{13DEDBD3-3904-4B4B-9CD4-87560AC29E2D}">
      <dgm:prSet phldrT="[Text]"/>
      <dgm:spPr/>
      <dgm:t>
        <a:bodyPr/>
        <a:lstStyle/>
        <a:p>
          <a:r>
            <a:rPr lang="en-US" dirty="0" smtClean="0"/>
            <a:t>Check 3: If not, can we pick up the effect by proxy?</a:t>
          </a:r>
          <a:endParaRPr lang="en-US" dirty="0"/>
        </a:p>
      </dgm:t>
    </dgm:pt>
    <dgm:pt modelId="{64E271C0-9DB0-4F7F-BD27-0DDACD55918A}" type="parTrans" cxnId="{BCE72C36-4854-4701-9AF5-91E1BD09347F}">
      <dgm:prSet/>
      <dgm:spPr/>
      <dgm:t>
        <a:bodyPr/>
        <a:lstStyle/>
        <a:p>
          <a:endParaRPr lang="en-US"/>
        </a:p>
      </dgm:t>
    </dgm:pt>
    <dgm:pt modelId="{48F13432-895F-40AC-95B0-31F12F94A589}" type="sibTrans" cxnId="{BCE72C36-4854-4701-9AF5-91E1BD09347F}">
      <dgm:prSet/>
      <dgm:spPr/>
      <dgm:t>
        <a:bodyPr/>
        <a:lstStyle/>
        <a:p>
          <a:endParaRPr lang="en-US"/>
        </a:p>
      </dgm:t>
    </dgm:pt>
    <dgm:pt modelId="{4D5D1874-FEC3-4D41-B3C9-5D92648CCD3D}">
      <dgm:prSet phldrT="[Text]"/>
      <dgm:spPr/>
      <dgm:t>
        <a:bodyPr/>
        <a:lstStyle/>
        <a:p>
          <a:r>
            <a:rPr lang="en-US" dirty="0" smtClean="0"/>
            <a:t>Check 4: Does it increase the predictive power of the model?</a:t>
          </a:r>
          <a:endParaRPr lang="en-US" dirty="0"/>
        </a:p>
      </dgm:t>
    </dgm:pt>
    <dgm:pt modelId="{8E8128A5-7E63-46CA-8744-06991193D171}" type="parTrans" cxnId="{73871327-9ACC-4BD7-A6C5-61965F5EC925}">
      <dgm:prSet/>
      <dgm:spPr/>
      <dgm:t>
        <a:bodyPr/>
        <a:lstStyle/>
        <a:p>
          <a:endParaRPr lang="en-US"/>
        </a:p>
      </dgm:t>
    </dgm:pt>
    <dgm:pt modelId="{AB450CF9-537C-4C7B-B24A-9C7F3AE3BAE0}" type="sibTrans" cxnId="{73871327-9ACC-4BD7-A6C5-61965F5EC925}">
      <dgm:prSet/>
      <dgm:spPr/>
      <dgm:t>
        <a:bodyPr/>
        <a:lstStyle/>
        <a:p>
          <a:endParaRPr lang="en-US"/>
        </a:p>
      </dgm:t>
    </dgm:pt>
    <dgm:pt modelId="{34D736BD-7046-4436-91D2-DE92C2B6529F}">
      <dgm:prSet/>
      <dgm:spPr/>
      <dgm:t>
        <a:bodyPr/>
        <a:lstStyle/>
        <a:p>
          <a:endParaRPr lang="en-US" dirty="0"/>
        </a:p>
      </dgm:t>
    </dgm:pt>
    <dgm:pt modelId="{C2547891-92E6-4078-AF40-E41D855EF426}" type="parTrans" cxnId="{607C27FA-BA87-4E86-82C1-7AD9D905A542}">
      <dgm:prSet/>
      <dgm:spPr/>
      <dgm:t>
        <a:bodyPr/>
        <a:lstStyle/>
        <a:p>
          <a:endParaRPr lang="en-US"/>
        </a:p>
      </dgm:t>
    </dgm:pt>
    <dgm:pt modelId="{BE56C9D8-FC8F-45C8-BC07-43317A2F995E}" type="sibTrans" cxnId="{607C27FA-BA87-4E86-82C1-7AD9D905A542}">
      <dgm:prSet/>
      <dgm:spPr/>
      <dgm:t>
        <a:bodyPr/>
        <a:lstStyle/>
        <a:p>
          <a:endParaRPr lang="en-US"/>
        </a:p>
      </dgm:t>
    </dgm:pt>
    <dgm:pt modelId="{C74F83F6-050B-43FB-ACAC-6D1F90AE16A6}">
      <dgm:prSet/>
      <dgm:spPr/>
      <dgm:t>
        <a:bodyPr/>
        <a:lstStyle/>
        <a:p>
          <a:endParaRPr lang="en-US" dirty="0"/>
        </a:p>
      </dgm:t>
    </dgm:pt>
    <dgm:pt modelId="{BCC54592-C882-4250-8205-57A453195AAF}" type="parTrans" cxnId="{91822676-4FD0-4669-AD2F-3081EF9CFFFB}">
      <dgm:prSet/>
      <dgm:spPr/>
      <dgm:t>
        <a:bodyPr/>
        <a:lstStyle/>
        <a:p>
          <a:endParaRPr lang="en-US"/>
        </a:p>
      </dgm:t>
    </dgm:pt>
    <dgm:pt modelId="{9010CF2E-11BD-40BD-B699-56902B868475}" type="sibTrans" cxnId="{91822676-4FD0-4669-AD2F-3081EF9CFFFB}">
      <dgm:prSet/>
      <dgm:spPr/>
      <dgm:t>
        <a:bodyPr/>
        <a:lstStyle/>
        <a:p>
          <a:endParaRPr lang="en-US"/>
        </a:p>
      </dgm:t>
    </dgm:pt>
    <dgm:pt modelId="{28344161-4B6E-4D9A-9669-DD165C6A72CB}" type="pres">
      <dgm:prSet presAssocID="{D72F1185-5A83-4262-8410-AAB7A841A1A0}" presName="linear" presStyleCnt="0">
        <dgm:presLayoutVars>
          <dgm:dir/>
          <dgm:animLvl val="lvl"/>
          <dgm:resizeHandles val="exact"/>
        </dgm:presLayoutVars>
      </dgm:prSet>
      <dgm:spPr/>
      <dgm:t>
        <a:bodyPr/>
        <a:lstStyle/>
        <a:p>
          <a:endParaRPr lang="en-US"/>
        </a:p>
      </dgm:t>
    </dgm:pt>
    <dgm:pt modelId="{93CE36B1-8D8E-47F9-BC5F-62E3DA137CA4}" type="pres">
      <dgm:prSet presAssocID="{D5EC240F-3D24-4FFD-817D-3639FFA43878}" presName="parentLin" presStyleCnt="0"/>
      <dgm:spPr/>
      <dgm:t>
        <a:bodyPr/>
        <a:lstStyle/>
        <a:p>
          <a:endParaRPr lang="en-US"/>
        </a:p>
      </dgm:t>
    </dgm:pt>
    <dgm:pt modelId="{7B6B358D-A81A-4046-9707-AC6EA5F37163}" type="pres">
      <dgm:prSet presAssocID="{D5EC240F-3D24-4FFD-817D-3639FFA43878}" presName="parentLeftMargin" presStyleLbl="node1" presStyleIdx="0" presStyleCnt="4"/>
      <dgm:spPr/>
      <dgm:t>
        <a:bodyPr/>
        <a:lstStyle/>
        <a:p>
          <a:endParaRPr lang="en-US"/>
        </a:p>
      </dgm:t>
    </dgm:pt>
    <dgm:pt modelId="{56D6FDC3-3587-43AC-94EB-7D78178F16F8}" type="pres">
      <dgm:prSet presAssocID="{D5EC240F-3D24-4FFD-817D-3639FFA43878}" presName="parentText" presStyleLbl="node1" presStyleIdx="0" presStyleCnt="4">
        <dgm:presLayoutVars>
          <dgm:chMax val="0"/>
          <dgm:bulletEnabled val="1"/>
        </dgm:presLayoutVars>
      </dgm:prSet>
      <dgm:spPr/>
      <dgm:t>
        <a:bodyPr/>
        <a:lstStyle/>
        <a:p>
          <a:endParaRPr lang="en-US"/>
        </a:p>
      </dgm:t>
    </dgm:pt>
    <dgm:pt modelId="{D46725BF-354C-4C5C-A549-0F9B484BBE61}" type="pres">
      <dgm:prSet presAssocID="{D5EC240F-3D24-4FFD-817D-3639FFA43878}" presName="negativeSpace" presStyleCnt="0"/>
      <dgm:spPr/>
      <dgm:t>
        <a:bodyPr/>
        <a:lstStyle/>
        <a:p>
          <a:endParaRPr lang="en-US"/>
        </a:p>
      </dgm:t>
    </dgm:pt>
    <dgm:pt modelId="{F1997E12-3518-4B33-855D-D44919AFC2C4}" type="pres">
      <dgm:prSet presAssocID="{D5EC240F-3D24-4FFD-817D-3639FFA43878}" presName="childText" presStyleLbl="conFgAcc1" presStyleIdx="0" presStyleCnt="4">
        <dgm:presLayoutVars>
          <dgm:bulletEnabled val="1"/>
        </dgm:presLayoutVars>
      </dgm:prSet>
      <dgm:spPr/>
      <dgm:t>
        <a:bodyPr/>
        <a:lstStyle/>
        <a:p>
          <a:endParaRPr lang="en-US"/>
        </a:p>
      </dgm:t>
    </dgm:pt>
    <dgm:pt modelId="{CCFF7511-0E0D-4264-9D97-BE59097D92B2}" type="pres">
      <dgm:prSet presAssocID="{C11B0ADF-1924-4E73-9B0F-1F3C5B056B83}" presName="spaceBetweenRectangles" presStyleCnt="0"/>
      <dgm:spPr/>
      <dgm:t>
        <a:bodyPr/>
        <a:lstStyle/>
        <a:p>
          <a:endParaRPr lang="en-US"/>
        </a:p>
      </dgm:t>
    </dgm:pt>
    <dgm:pt modelId="{FA4D66D5-266D-4C18-931D-6A3C79AE0C0E}" type="pres">
      <dgm:prSet presAssocID="{19B7E7D2-7BE4-4908-B10B-19B99C40FA8F}" presName="parentLin" presStyleCnt="0"/>
      <dgm:spPr/>
      <dgm:t>
        <a:bodyPr/>
        <a:lstStyle/>
        <a:p>
          <a:endParaRPr lang="en-US"/>
        </a:p>
      </dgm:t>
    </dgm:pt>
    <dgm:pt modelId="{3B2CBF6C-C3F3-4D1A-8F13-41664079105B}" type="pres">
      <dgm:prSet presAssocID="{19B7E7D2-7BE4-4908-B10B-19B99C40FA8F}" presName="parentLeftMargin" presStyleLbl="node1" presStyleIdx="0" presStyleCnt="4"/>
      <dgm:spPr/>
      <dgm:t>
        <a:bodyPr/>
        <a:lstStyle/>
        <a:p>
          <a:endParaRPr lang="en-US"/>
        </a:p>
      </dgm:t>
    </dgm:pt>
    <dgm:pt modelId="{8AF4E71A-7143-49A5-95C3-44F7DF68B17A}" type="pres">
      <dgm:prSet presAssocID="{19B7E7D2-7BE4-4908-B10B-19B99C40FA8F}" presName="parentText" presStyleLbl="node1" presStyleIdx="1" presStyleCnt="4">
        <dgm:presLayoutVars>
          <dgm:chMax val="0"/>
          <dgm:bulletEnabled val="1"/>
        </dgm:presLayoutVars>
      </dgm:prSet>
      <dgm:spPr/>
      <dgm:t>
        <a:bodyPr/>
        <a:lstStyle/>
        <a:p>
          <a:endParaRPr lang="en-US"/>
        </a:p>
      </dgm:t>
    </dgm:pt>
    <dgm:pt modelId="{24BBBBC8-A5BD-4A1D-AC2E-E0CDCF516454}" type="pres">
      <dgm:prSet presAssocID="{19B7E7D2-7BE4-4908-B10B-19B99C40FA8F}" presName="negativeSpace" presStyleCnt="0"/>
      <dgm:spPr/>
      <dgm:t>
        <a:bodyPr/>
        <a:lstStyle/>
        <a:p>
          <a:endParaRPr lang="en-US"/>
        </a:p>
      </dgm:t>
    </dgm:pt>
    <dgm:pt modelId="{3AC4CDCC-E92E-4141-A463-49FDB79FEF8B}" type="pres">
      <dgm:prSet presAssocID="{19B7E7D2-7BE4-4908-B10B-19B99C40FA8F}" presName="childText" presStyleLbl="conFgAcc1" presStyleIdx="1" presStyleCnt="4">
        <dgm:presLayoutVars>
          <dgm:bulletEnabled val="1"/>
        </dgm:presLayoutVars>
      </dgm:prSet>
      <dgm:spPr/>
      <dgm:t>
        <a:bodyPr/>
        <a:lstStyle/>
        <a:p>
          <a:endParaRPr lang="en-US"/>
        </a:p>
      </dgm:t>
    </dgm:pt>
    <dgm:pt modelId="{AFDCDCE9-E065-4B99-87A9-D8AD9BCE8518}" type="pres">
      <dgm:prSet presAssocID="{B455929E-16F3-4771-93E6-24FAA1905ECF}" presName="spaceBetweenRectangles" presStyleCnt="0"/>
      <dgm:spPr/>
      <dgm:t>
        <a:bodyPr/>
        <a:lstStyle/>
        <a:p>
          <a:endParaRPr lang="en-US"/>
        </a:p>
      </dgm:t>
    </dgm:pt>
    <dgm:pt modelId="{BC56CADB-7617-4A10-B6E1-5FC2FA11811E}" type="pres">
      <dgm:prSet presAssocID="{13DEDBD3-3904-4B4B-9CD4-87560AC29E2D}" presName="parentLin" presStyleCnt="0"/>
      <dgm:spPr/>
      <dgm:t>
        <a:bodyPr/>
        <a:lstStyle/>
        <a:p>
          <a:endParaRPr lang="en-US"/>
        </a:p>
      </dgm:t>
    </dgm:pt>
    <dgm:pt modelId="{4DA9DB14-6AE4-45F8-A892-4A0D2211C107}" type="pres">
      <dgm:prSet presAssocID="{13DEDBD3-3904-4B4B-9CD4-87560AC29E2D}" presName="parentLeftMargin" presStyleLbl="node1" presStyleIdx="1" presStyleCnt="4"/>
      <dgm:spPr/>
      <dgm:t>
        <a:bodyPr/>
        <a:lstStyle/>
        <a:p>
          <a:endParaRPr lang="en-US"/>
        </a:p>
      </dgm:t>
    </dgm:pt>
    <dgm:pt modelId="{C863C330-C5BF-4B31-B775-A485F40EE36F}" type="pres">
      <dgm:prSet presAssocID="{13DEDBD3-3904-4B4B-9CD4-87560AC29E2D}" presName="parentText" presStyleLbl="node1" presStyleIdx="2" presStyleCnt="4">
        <dgm:presLayoutVars>
          <dgm:chMax val="0"/>
          <dgm:bulletEnabled val="1"/>
        </dgm:presLayoutVars>
      </dgm:prSet>
      <dgm:spPr/>
      <dgm:t>
        <a:bodyPr/>
        <a:lstStyle/>
        <a:p>
          <a:endParaRPr lang="en-US"/>
        </a:p>
      </dgm:t>
    </dgm:pt>
    <dgm:pt modelId="{4A48C49E-8843-4BA7-8F5B-1659582B75D5}" type="pres">
      <dgm:prSet presAssocID="{13DEDBD3-3904-4B4B-9CD4-87560AC29E2D}" presName="negativeSpace" presStyleCnt="0"/>
      <dgm:spPr/>
      <dgm:t>
        <a:bodyPr/>
        <a:lstStyle/>
        <a:p>
          <a:endParaRPr lang="en-US"/>
        </a:p>
      </dgm:t>
    </dgm:pt>
    <dgm:pt modelId="{C809B187-64BE-49E0-B07F-645D829482DE}" type="pres">
      <dgm:prSet presAssocID="{13DEDBD3-3904-4B4B-9CD4-87560AC29E2D}" presName="childText" presStyleLbl="conFgAcc1" presStyleIdx="2" presStyleCnt="4">
        <dgm:presLayoutVars>
          <dgm:bulletEnabled val="1"/>
        </dgm:presLayoutVars>
      </dgm:prSet>
      <dgm:spPr/>
      <dgm:t>
        <a:bodyPr/>
        <a:lstStyle/>
        <a:p>
          <a:endParaRPr lang="en-US"/>
        </a:p>
      </dgm:t>
    </dgm:pt>
    <dgm:pt modelId="{1B21FD1E-FFC5-40B1-81BE-551D42BEC2DD}" type="pres">
      <dgm:prSet presAssocID="{48F13432-895F-40AC-95B0-31F12F94A589}" presName="spaceBetweenRectangles" presStyleCnt="0"/>
      <dgm:spPr/>
      <dgm:t>
        <a:bodyPr/>
        <a:lstStyle/>
        <a:p>
          <a:endParaRPr lang="en-US"/>
        </a:p>
      </dgm:t>
    </dgm:pt>
    <dgm:pt modelId="{04B29F90-6E11-4EA9-80D5-41DD2906267B}" type="pres">
      <dgm:prSet presAssocID="{4D5D1874-FEC3-4D41-B3C9-5D92648CCD3D}" presName="parentLin" presStyleCnt="0"/>
      <dgm:spPr/>
      <dgm:t>
        <a:bodyPr/>
        <a:lstStyle/>
        <a:p>
          <a:endParaRPr lang="en-US"/>
        </a:p>
      </dgm:t>
    </dgm:pt>
    <dgm:pt modelId="{FEFC2965-288C-4543-ADB4-B07AFF8B1778}" type="pres">
      <dgm:prSet presAssocID="{4D5D1874-FEC3-4D41-B3C9-5D92648CCD3D}" presName="parentLeftMargin" presStyleLbl="node1" presStyleIdx="2" presStyleCnt="4"/>
      <dgm:spPr/>
      <dgm:t>
        <a:bodyPr/>
        <a:lstStyle/>
        <a:p>
          <a:endParaRPr lang="en-US"/>
        </a:p>
      </dgm:t>
    </dgm:pt>
    <dgm:pt modelId="{CDF24F9C-401B-4D01-A8CC-9530C89AA220}" type="pres">
      <dgm:prSet presAssocID="{4D5D1874-FEC3-4D41-B3C9-5D92648CCD3D}" presName="parentText" presStyleLbl="node1" presStyleIdx="3" presStyleCnt="4">
        <dgm:presLayoutVars>
          <dgm:chMax val="0"/>
          <dgm:bulletEnabled val="1"/>
        </dgm:presLayoutVars>
      </dgm:prSet>
      <dgm:spPr/>
      <dgm:t>
        <a:bodyPr/>
        <a:lstStyle/>
        <a:p>
          <a:endParaRPr lang="en-US"/>
        </a:p>
      </dgm:t>
    </dgm:pt>
    <dgm:pt modelId="{51B8CB14-0434-47EA-9579-FF7653561515}" type="pres">
      <dgm:prSet presAssocID="{4D5D1874-FEC3-4D41-B3C9-5D92648CCD3D}" presName="negativeSpace" presStyleCnt="0"/>
      <dgm:spPr/>
      <dgm:t>
        <a:bodyPr/>
        <a:lstStyle/>
        <a:p>
          <a:endParaRPr lang="en-US"/>
        </a:p>
      </dgm:t>
    </dgm:pt>
    <dgm:pt modelId="{A0015E5D-F527-4E12-8CB5-A19B69390247}" type="pres">
      <dgm:prSet presAssocID="{4D5D1874-FEC3-4D41-B3C9-5D92648CCD3D}" presName="childText" presStyleLbl="conFgAcc1" presStyleIdx="3" presStyleCnt="4">
        <dgm:presLayoutVars>
          <dgm:bulletEnabled val="1"/>
        </dgm:presLayoutVars>
      </dgm:prSet>
      <dgm:spPr/>
      <dgm:t>
        <a:bodyPr/>
        <a:lstStyle/>
        <a:p>
          <a:endParaRPr lang="en-US"/>
        </a:p>
      </dgm:t>
    </dgm:pt>
  </dgm:ptLst>
  <dgm:cxnLst>
    <dgm:cxn modelId="{CAEC0443-9837-403F-BA24-8F0BE873BFFA}" type="presOf" srcId="{4D5D1874-FEC3-4D41-B3C9-5D92648CCD3D}" destId="{FEFC2965-288C-4543-ADB4-B07AFF8B1778}" srcOrd="0" destOrd="0" presId="urn:microsoft.com/office/officeart/2005/8/layout/list1"/>
    <dgm:cxn modelId="{C26362D4-9ABE-4C09-ADF9-8C6F4E82CC54}" type="presOf" srcId="{C74F83F6-050B-43FB-ACAC-6D1F90AE16A6}" destId="{3AC4CDCC-E92E-4141-A463-49FDB79FEF8B}" srcOrd="0" destOrd="0" presId="urn:microsoft.com/office/officeart/2005/8/layout/list1"/>
    <dgm:cxn modelId="{EC4DE60F-C22B-420F-BC6A-DE856B9408FE}" type="presOf" srcId="{13DEDBD3-3904-4B4B-9CD4-87560AC29E2D}" destId="{C863C330-C5BF-4B31-B775-A485F40EE36F}" srcOrd="1" destOrd="0" presId="urn:microsoft.com/office/officeart/2005/8/layout/list1"/>
    <dgm:cxn modelId="{607C27FA-BA87-4E86-82C1-7AD9D905A542}" srcId="{D5EC240F-3D24-4FFD-817D-3639FFA43878}" destId="{34D736BD-7046-4436-91D2-DE92C2B6529F}" srcOrd="0" destOrd="0" parTransId="{C2547891-92E6-4078-AF40-E41D855EF426}" sibTransId="{BE56C9D8-FC8F-45C8-BC07-43317A2F995E}"/>
    <dgm:cxn modelId="{7ABB2C7F-4338-49BD-850C-ACD6D229DA74}" srcId="{D72F1185-5A83-4262-8410-AAB7A841A1A0}" destId="{D5EC240F-3D24-4FFD-817D-3639FFA43878}" srcOrd="0" destOrd="0" parTransId="{D25D0AB6-3799-450C-A872-E7FAAD9D0258}" sibTransId="{C11B0ADF-1924-4E73-9B0F-1F3C5B056B83}"/>
    <dgm:cxn modelId="{A5D80D33-87D1-48FA-8BE7-89A7C78F17AD}" type="presOf" srcId="{19B7E7D2-7BE4-4908-B10B-19B99C40FA8F}" destId="{3B2CBF6C-C3F3-4D1A-8F13-41664079105B}" srcOrd="0" destOrd="0" presId="urn:microsoft.com/office/officeart/2005/8/layout/list1"/>
    <dgm:cxn modelId="{F9FEB0A6-27E1-409B-BABF-BF86896A15D8}" type="presOf" srcId="{D72F1185-5A83-4262-8410-AAB7A841A1A0}" destId="{28344161-4B6E-4D9A-9669-DD165C6A72CB}" srcOrd="0" destOrd="0" presId="urn:microsoft.com/office/officeart/2005/8/layout/list1"/>
    <dgm:cxn modelId="{487406D4-629C-4AF7-B642-45E093149489}" type="presOf" srcId="{19B7E7D2-7BE4-4908-B10B-19B99C40FA8F}" destId="{8AF4E71A-7143-49A5-95C3-44F7DF68B17A}" srcOrd="1" destOrd="0" presId="urn:microsoft.com/office/officeart/2005/8/layout/list1"/>
    <dgm:cxn modelId="{4F7E3DC0-2CC8-47EF-873F-A3BC282698AA}" type="presOf" srcId="{D5EC240F-3D24-4FFD-817D-3639FFA43878}" destId="{56D6FDC3-3587-43AC-94EB-7D78178F16F8}" srcOrd="1" destOrd="0" presId="urn:microsoft.com/office/officeart/2005/8/layout/list1"/>
    <dgm:cxn modelId="{E886B03A-4A75-4C88-877C-66289BC8B532}" type="presOf" srcId="{D5EC240F-3D24-4FFD-817D-3639FFA43878}" destId="{7B6B358D-A81A-4046-9707-AC6EA5F37163}" srcOrd="0" destOrd="0" presId="urn:microsoft.com/office/officeart/2005/8/layout/list1"/>
    <dgm:cxn modelId="{73871327-9ACC-4BD7-A6C5-61965F5EC925}" srcId="{D72F1185-5A83-4262-8410-AAB7A841A1A0}" destId="{4D5D1874-FEC3-4D41-B3C9-5D92648CCD3D}" srcOrd="3" destOrd="0" parTransId="{8E8128A5-7E63-46CA-8744-06991193D171}" sibTransId="{AB450CF9-537C-4C7B-B24A-9C7F3AE3BAE0}"/>
    <dgm:cxn modelId="{FD836575-4562-4719-B831-60AF228EE43F}" srcId="{D72F1185-5A83-4262-8410-AAB7A841A1A0}" destId="{19B7E7D2-7BE4-4908-B10B-19B99C40FA8F}" srcOrd="1" destOrd="0" parTransId="{34C77963-E3B7-4094-92A1-6A6B8F246417}" sibTransId="{B455929E-16F3-4771-93E6-24FAA1905ECF}"/>
    <dgm:cxn modelId="{39A0C5AD-EEA3-4F59-BB9E-94825DD61BC2}" type="presOf" srcId="{4D5D1874-FEC3-4D41-B3C9-5D92648CCD3D}" destId="{CDF24F9C-401B-4D01-A8CC-9530C89AA220}" srcOrd="1" destOrd="0" presId="urn:microsoft.com/office/officeart/2005/8/layout/list1"/>
    <dgm:cxn modelId="{91822676-4FD0-4669-AD2F-3081EF9CFFFB}" srcId="{19B7E7D2-7BE4-4908-B10B-19B99C40FA8F}" destId="{C74F83F6-050B-43FB-ACAC-6D1F90AE16A6}" srcOrd="0" destOrd="0" parTransId="{BCC54592-C882-4250-8205-57A453195AAF}" sibTransId="{9010CF2E-11BD-40BD-B699-56902B868475}"/>
    <dgm:cxn modelId="{BCE72C36-4854-4701-9AF5-91E1BD09347F}" srcId="{D72F1185-5A83-4262-8410-AAB7A841A1A0}" destId="{13DEDBD3-3904-4B4B-9CD4-87560AC29E2D}" srcOrd="2" destOrd="0" parTransId="{64E271C0-9DB0-4F7F-BD27-0DDACD55918A}" sibTransId="{48F13432-895F-40AC-95B0-31F12F94A589}"/>
    <dgm:cxn modelId="{DFB2A258-403D-49D2-A155-1410785D6F47}" type="presOf" srcId="{34D736BD-7046-4436-91D2-DE92C2B6529F}" destId="{F1997E12-3518-4B33-855D-D44919AFC2C4}" srcOrd="0" destOrd="0" presId="urn:microsoft.com/office/officeart/2005/8/layout/list1"/>
    <dgm:cxn modelId="{64CEFCA4-467E-40F7-9346-046B71F42835}" type="presOf" srcId="{13DEDBD3-3904-4B4B-9CD4-87560AC29E2D}" destId="{4DA9DB14-6AE4-45F8-A892-4A0D2211C107}" srcOrd="0" destOrd="0" presId="urn:microsoft.com/office/officeart/2005/8/layout/list1"/>
    <dgm:cxn modelId="{6FB7543D-5ED9-49E3-9940-C0BF27D90E01}" type="presParOf" srcId="{28344161-4B6E-4D9A-9669-DD165C6A72CB}" destId="{93CE36B1-8D8E-47F9-BC5F-62E3DA137CA4}" srcOrd="0" destOrd="0" presId="urn:microsoft.com/office/officeart/2005/8/layout/list1"/>
    <dgm:cxn modelId="{5D73E353-721C-4739-9C61-8C0BB434E1C9}" type="presParOf" srcId="{93CE36B1-8D8E-47F9-BC5F-62E3DA137CA4}" destId="{7B6B358D-A81A-4046-9707-AC6EA5F37163}" srcOrd="0" destOrd="0" presId="urn:microsoft.com/office/officeart/2005/8/layout/list1"/>
    <dgm:cxn modelId="{07060FBB-0294-4404-A003-0B8FF791709B}" type="presParOf" srcId="{93CE36B1-8D8E-47F9-BC5F-62E3DA137CA4}" destId="{56D6FDC3-3587-43AC-94EB-7D78178F16F8}" srcOrd="1" destOrd="0" presId="urn:microsoft.com/office/officeart/2005/8/layout/list1"/>
    <dgm:cxn modelId="{D805A007-DD4A-4B7F-9408-B4F8954B6522}" type="presParOf" srcId="{28344161-4B6E-4D9A-9669-DD165C6A72CB}" destId="{D46725BF-354C-4C5C-A549-0F9B484BBE61}" srcOrd="1" destOrd="0" presId="urn:microsoft.com/office/officeart/2005/8/layout/list1"/>
    <dgm:cxn modelId="{C0818C73-5C39-4C58-929E-E4DC20022970}" type="presParOf" srcId="{28344161-4B6E-4D9A-9669-DD165C6A72CB}" destId="{F1997E12-3518-4B33-855D-D44919AFC2C4}" srcOrd="2" destOrd="0" presId="urn:microsoft.com/office/officeart/2005/8/layout/list1"/>
    <dgm:cxn modelId="{37A4DF4C-91C3-4AF9-86DA-E9C3B7F7C506}" type="presParOf" srcId="{28344161-4B6E-4D9A-9669-DD165C6A72CB}" destId="{CCFF7511-0E0D-4264-9D97-BE59097D92B2}" srcOrd="3" destOrd="0" presId="urn:microsoft.com/office/officeart/2005/8/layout/list1"/>
    <dgm:cxn modelId="{8257B908-CA09-46AE-A864-17929347ECE1}" type="presParOf" srcId="{28344161-4B6E-4D9A-9669-DD165C6A72CB}" destId="{FA4D66D5-266D-4C18-931D-6A3C79AE0C0E}" srcOrd="4" destOrd="0" presId="urn:microsoft.com/office/officeart/2005/8/layout/list1"/>
    <dgm:cxn modelId="{C66C28F7-11C0-413F-9EB6-067892D09D8E}" type="presParOf" srcId="{FA4D66D5-266D-4C18-931D-6A3C79AE0C0E}" destId="{3B2CBF6C-C3F3-4D1A-8F13-41664079105B}" srcOrd="0" destOrd="0" presId="urn:microsoft.com/office/officeart/2005/8/layout/list1"/>
    <dgm:cxn modelId="{D1A3E4A3-E0EE-4F9B-929D-0A6AA9890CC9}" type="presParOf" srcId="{FA4D66D5-266D-4C18-931D-6A3C79AE0C0E}" destId="{8AF4E71A-7143-49A5-95C3-44F7DF68B17A}" srcOrd="1" destOrd="0" presId="urn:microsoft.com/office/officeart/2005/8/layout/list1"/>
    <dgm:cxn modelId="{3855E3E0-49C0-46AB-88A5-65372E494C62}" type="presParOf" srcId="{28344161-4B6E-4D9A-9669-DD165C6A72CB}" destId="{24BBBBC8-A5BD-4A1D-AC2E-E0CDCF516454}" srcOrd="5" destOrd="0" presId="urn:microsoft.com/office/officeart/2005/8/layout/list1"/>
    <dgm:cxn modelId="{F30625F0-4301-4534-A917-084729416A4C}" type="presParOf" srcId="{28344161-4B6E-4D9A-9669-DD165C6A72CB}" destId="{3AC4CDCC-E92E-4141-A463-49FDB79FEF8B}" srcOrd="6" destOrd="0" presId="urn:microsoft.com/office/officeart/2005/8/layout/list1"/>
    <dgm:cxn modelId="{06446D11-6CE1-4D07-B7F0-6A8F62D1F9D0}" type="presParOf" srcId="{28344161-4B6E-4D9A-9669-DD165C6A72CB}" destId="{AFDCDCE9-E065-4B99-87A9-D8AD9BCE8518}" srcOrd="7" destOrd="0" presId="urn:microsoft.com/office/officeart/2005/8/layout/list1"/>
    <dgm:cxn modelId="{04B72400-FA9D-4E7F-B755-D7DEEBE7EB42}" type="presParOf" srcId="{28344161-4B6E-4D9A-9669-DD165C6A72CB}" destId="{BC56CADB-7617-4A10-B6E1-5FC2FA11811E}" srcOrd="8" destOrd="0" presId="urn:microsoft.com/office/officeart/2005/8/layout/list1"/>
    <dgm:cxn modelId="{C01A3BB2-FC18-4374-BAB4-60D576AD7A5D}" type="presParOf" srcId="{BC56CADB-7617-4A10-B6E1-5FC2FA11811E}" destId="{4DA9DB14-6AE4-45F8-A892-4A0D2211C107}" srcOrd="0" destOrd="0" presId="urn:microsoft.com/office/officeart/2005/8/layout/list1"/>
    <dgm:cxn modelId="{994E5622-C6DB-4B2C-B35A-2F3956AA04AF}" type="presParOf" srcId="{BC56CADB-7617-4A10-B6E1-5FC2FA11811E}" destId="{C863C330-C5BF-4B31-B775-A485F40EE36F}" srcOrd="1" destOrd="0" presId="urn:microsoft.com/office/officeart/2005/8/layout/list1"/>
    <dgm:cxn modelId="{E6F94C18-0AED-4C57-8289-E28370CB0E92}" type="presParOf" srcId="{28344161-4B6E-4D9A-9669-DD165C6A72CB}" destId="{4A48C49E-8843-4BA7-8F5B-1659582B75D5}" srcOrd="9" destOrd="0" presId="urn:microsoft.com/office/officeart/2005/8/layout/list1"/>
    <dgm:cxn modelId="{AB634F0C-0912-4248-8BEC-86CF3B101AD1}" type="presParOf" srcId="{28344161-4B6E-4D9A-9669-DD165C6A72CB}" destId="{C809B187-64BE-49E0-B07F-645D829482DE}" srcOrd="10" destOrd="0" presId="urn:microsoft.com/office/officeart/2005/8/layout/list1"/>
    <dgm:cxn modelId="{8947C02E-0825-4E58-9900-F7319403BE26}" type="presParOf" srcId="{28344161-4B6E-4D9A-9669-DD165C6A72CB}" destId="{1B21FD1E-FFC5-40B1-81BE-551D42BEC2DD}" srcOrd="11" destOrd="0" presId="urn:microsoft.com/office/officeart/2005/8/layout/list1"/>
    <dgm:cxn modelId="{A00812E4-CF15-4455-99C0-D6F7A52F9F0A}" type="presParOf" srcId="{28344161-4B6E-4D9A-9669-DD165C6A72CB}" destId="{04B29F90-6E11-4EA9-80D5-41DD2906267B}" srcOrd="12" destOrd="0" presId="urn:microsoft.com/office/officeart/2005/8/layout/list1"/>
    <dgm:cxn modelId="{3B03871D-FD00-47F7-888C-EE3769DA74AB}" type="presParOf" srcId="{04B29F90-6E11-4EA9-80D5-41DD2906267B}" destId="{FEFC2965-288C-4543-ADB4-B07AFF8B1778}" srcOrd="0" destOrd="0" presId="urn:microsoft.com/office/officeart/2005/8/layout/list1"/>
    <dgm:cxn modelId="{DDD0B2F5-3188-4A26-877A-ADFDF5A8F52A}" type="presParOf" srcId="{04B29F90-6E11-4EA9-80D5-41DD2906267B}" destId="{CDF24F9C-401B-4D01-A8CC-9530C89AA220}" srcOrd="1" destOrd="0" presId="urn:microsoft.com/office/officeart/2005/8/layout/list1"/>
    <dgm:cxn modelId="{24F30C13-D687-4B7F-BDFB-22041AB971F2}" type="presParOf" srcId="{28344161-4B6E-4D9A-9669-DD165C6A72CB}" destId="{51B8CB14-0434-47EA-9579-FF7653561515}" srcOrd="13" destOrd="0" presId="urn:microsoft.com/office/officeart/2005/8/layout/list1"/>
    <dgm:cxn modelId="{E998AF82-0995-4284-B0A8-8F28205B5145}" type="presParOf" srcId="{28344161-4B6E-4D9A-9669-DD165C6A72CB}" destId="{A0015E5D-F527-4E12-8CB5-A19B69390247}"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2F1185-5A83-4262-8410-AAB7A841A1A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5EC240F-3D24-4FFD-817D-3639FFA43878}">
      <dgm:prSet phldrT="[Text]"/>
      <dgm:spPr/>
      <dgm:t>
        <a:bodyPr/>
        <a:lstStyle/>
        <a:p>
          <a:r>
            <a:rPr lang="en-US" dirty="0" smtClean="0"/>
            <a:t>Check 1: Is this factor outside the school or teacher’s influence?</a:t>
          </a:r>
          <a:endParaRPr lang="en-US" dirty="0"/>
        </a:p>
      </dgm:t>
    </dgm:pt>
    <dgm:pt modelId="{D25D0AB6-3799-450C-A872-E7FAAD9D0258}" type="parTrans" cxnId="{7ABB2C7F-4338-49BD-850C-ACD6D229DA74}">
      <dgm:prSet/>
      <dgm:spPr/>
      <dgm:t>
        <a:bodyPr/>
        <a:lstStyle/>
        <a:p>
          <a:endParaRPr lang="en-US"/>
        </a:p>
      </dgm:t>
    </dgm:pt>
    <dgm:pt modelId="{C11B0ADF-1924-4E73-9B0F-1F3C5B056B83}" type="sibTrans" cxnId="{7ABB2C7F-4338-49BD-850C-ACD6D229DA74}">
      <dgm:prSet/>
      <dgm:spPr/>
      <dgm:t>
        <a:bodyPr/>
        <a:lstStyle/>
        <a:p>
          <a:endParaRPr lang="en-US"/>
        </a:p>
      </dgm:t>
    </dgm:pt>
    <dgm:pt modelId="{19B7E7D2-7BE4-4908-B10B-19B99C40FA8F}">
      <dgm:prSet phldrT="[Text]"/>
      <dgm:spPr/>
      <dgm:t>
        <a:bodyPr/>
        <a:lstStyle/>
        <a:p>
          <a:r>
            <a:rPr lang="en-US" dirty="0" smtClean="0"/>
            <a:t>Check 2: Do we have reliable data?</a:t>
          </a:r>
          <a:endParaRPr lang="en-US" dirty="0"/>
        </a:p>
      </dgm:t>
    </dgm:pt>
    <dgm:pt modelId="{34C77963-E3B7-4094-92A1-6A6B8F246417}" type="parTrans" cxnId="{FD836575-4562-4719-B831-60AF228EE43F}">
      <dgm:prSet/>
      <dgm:spPr/>
      <dgm:t>
        <a:bodyPr/>
        <a:lstStyle/>
        <a:p>
          <a:endParaRPr lang="en-US"/>
        </a:p>
      </dgm:t>
    </dgm:pt>
    <dgm:pt modelId="{B455929E-16F3-4771-93E6-24FAA1905ECF}" type="sibTrans" cxnId="{FD836575-4562-4719-B831-60AF228EE43F}">
      <dgm:prSet/>
      <dgm:spPr/>
      <dgm:t>
        <a:bodyPr/>
        <a:lstStyle/>
        <a:p>
          <a:endParaRPr lang="en-US"/>
        </a:p>
      </dgm:t>
    </dgm:pt>
    <dgm:pt modelId="{13DEDBD3-3904-4B4B-9CD4-87560AC29E2D}">
      <dgm:prSet phldrT="[Text]"/>
      <dgm:spPr/>
      <dgm:t>
        <a:bodyPr/>
        <a:lstStyle/>
        <a:p>
          <a:r>
            <a:rPr lang="en-US" dirty="0" smtClean="0"/>
            <a:t>Check 3: If not, can we pick up the effect by proxy?</a:t>
          </a:r>
          <a:endParaRPr lang="en-US" dirty="0"/>
        </a:p>
      </dgm:t>
    </dgm:pt>
    <dgm:pt modelId="{64E271C0-9DB0-4F7F-BD27-0DDACD55918A}" type="parTrans" cxnId="{BCE72C36-4854-4701-9AF5-91E1BD09347F}">
      <dgm:prSet/>
      <dgm:spPr/>
      <dgm:t>
        <a:bodyPr/>
        <a:lstStyle/>
        <a:p>
          <a:endParaRPr lang="en-US"/>
        </a:p>
      </dgm:t>
    </dgm:pt>
    <dgm:pt modelId="{48F13432-895F-40AC-95B0-31F12F94A589}" type="sibTrans" cxnId="{BCE72C36-4854-4701-9AF5-91E1BD09347F}">
      <dgm:prSet/>
      <dgm:spPr/>
      <dgm:t>
        <a:bodyPr/>
        <a:lstStyle/>
        <a:p>
          <a:endParaRPr lang="en-US"/>
        </a:p>
      </dgm:t>
    </dgm:pt>
    <dgm:pt modelId="{4D5D1874-FEC3-4D41-B3C9-5D92648CCD3D}">
      <dgm:prSet phldrT="[Text]"/>
      <dgm:spPr/>
      <dgm:t>
        <a:bodyPr/>
        <a:lstStyle/>
        <a:p>
          <a:r>
            <a:rPr lang="en-US" dirty="0" smtClean="0"/>
            <a:t>Check 4: Does it increase the predictive power of the model?</a:t>
          </a:r>
          <a:endParaRPr lang="en-US" dirty="0"/>
        </a:p>
      </dgm:t>
    </dgm:pt>
    <dgm:pt modelId="{8E8128A5-7E63-46CA-8744-06991193D171}" type="parTrans" cxnId="{73871327-9ACC-4BD7-A6C5-61965F5EC925}">
      <dgm:prSet/>
      <dgm:spPr/>
      <dgm:t>
        <a:bodyPr/>
        <a:lstStyle/>
        <a:p>
          <a:endParaRPr lang="en-US"/>
        </a:p>
      </dgm:t>
    </dgm:pt>
    <dgm:pt modelId="{AB450CF9-537C-4C7B-B24A-9C7F3AE3BAE0}" type="sibTrans" cxnId="{73871327-9ACC-4BD7-A6C5-61965F5EC925}">
      <dgm:prSet/>
      <dgm:spPr/>
      <dgm:t>
        <a:bodyPr/>
        <a:lstStyle/>
        <a:p>
          <a:endParaRPr lang="en-US"/>
        </a:p>
      </dgm:t>
    </dgm:pt>
    <dgm:pt modelId="{34D736BD-7046-4436-91D2-DE92C2B6529F}">
      <dgm:prSet/>
      <dgm:spPr/>
      <dgm:t>
        <a:bodyPr/>
        <a:lstStyle/>
        <a:p>
          <a:endParaRPr lang="en-US" dirty="0"/>
        </a:p>
      </dgm:t>
    </dgm:pt>
    <dgm:pt modelId="{C2547891-92E6-4078-AF40-E41D855EF426}" type="parTrans" cxnId="{607C27FA-BA87-4E86-82C1-7AD9D905A542}">
      <dgm:prSet/>
      <dgm:spPr/>
      <dgm:t>
        <a:bodyPr/>
        <a:lstStyle/>
        <a:p>
          <a:endParaRPr lang="en-US"/>
        </a:p>
      </dgm:t>
    </dgm:pt>
    <dgm:pt modelId="{BE56C9D8-FC8F-45C8-BC07-43317A2F995E}" type="sibTrans" cxnId="{607C27FA-BA87-4E86-82C1-7AD9D905A542}">
      <dgm:prSet/>
      <dgm:spPr/>
      <dgm:t>
        <a:bodyPr/>
        <a:lstStyle/>
        <a:p>
          <a:endParaRPr lang="en-US"/>
        </a:p>
      </dgm:t>
    </dgm:pt>
    <dgm:pt modelId="{C74F83F6-050B-43FB-ACAC-6D1F90AE16A6}">
      <dgm:prSet/>
      <dgm:spPr/>
      <dgm:t>
        <a:bodyPr/>
        <a:lstStyle/>
        <a:p>
          <a:endParaRPr lang="en-US" dirty="0"/>
        </a:p>
      </dgm:t>
    </dgm:pt>
    <dgm:pt modelId="{BCC54592-C882-4250-8205-57A453195AAF}" type="parTrans" cxnId="{91822676-4FD0-4669-AD2F-3081EF9CFFFB}">
      <dgm:prSet/>
      <dgm:spPr/>
      <dgm:t>
        <a:bodyPr/>
        <a:lstStyle/>
        <a:p>
          <a:endParaRPr lang="en-US"/>
        </a:p>
      </dgm:t>
    </dgm:pt>
    <dgm:pt modelId="{9010CF2E-11BD-40BD-B699-56902B868475}" type="sibTrans" cxnId="{91822676-4FD0-4669-AD2F-3081EF9CFFFB}">
      <dgm:prSet/>
      <dgm:spPr/>
      <dgm:t>
        <a:bodyPr/>
        <a:lstStyle/>
        <a:p>
          <a:endParaRPr lang="en-US"/>
        </a:p>
      </dgm:t>
    </dgm:pt>
    <dgm:pt modelId="{28344161-4B6E-4D9A-9669-DD165C6A72CB}" type="pres">
      <dgm:prSet presAssocID="{D72F1185-5A83-4262-8410-AAB7A841A1A0}" presName="linear" presStyleCnt="0">
        <dgm:presLayoutVars>
          <dgm:dir/>
          <dgm:animLvl val="lvl"/>
          <dgm:resizeHandles val="exact"/>
        </dgm:presLayoutVars>
      </dgm:prSet>
      <dgm:spPr/>
      <dgm:t>
        <a:bodyPr/>
        <a:lstStyle/>
        <a:p>
          <a:endParaRPr lang="en-US"/>
        </a:p>
      </dgm:t>
    </dgm:pt>
    <dgm:pt modelId="{93CE36B1-8D8E-47F9-BC5F-62E3DA137CA4}" type="pres">
      <dgm:prSet presAssocID="{D5EC240F-3D24-4FFD-817D-3639FFA43878}" presName="parentLin" presStyleCnt="0"/>
      <dgm:spPr/>
      <dgm:t>
        <a:bodyPr/>
        <a:lstStyle/>
        <a:p>
          <a:endParaRPr lang="en-US"/>
        </a:p>
      </dgm:t>
    </dgm:pt>
    <dgm:pt modelId="{7B6B358D-A81A-4046-9707-AC6EA5F37163}" type="pres">
      <dgm:prSet presAssocID="{D5EC240F-3D24-4FFD-817D-3639FFA43878}" presName="parentLeftMargin" presStyleLbl="node1" presStyleIdx="0" presStyleCnt="4"/>
      <dgm:spPr/>
      <dgm:t>
        <a:bodyPr/>
        <a:lstStyle/>
        <a:p>
          <a:endParaRPr lang="en-US"/>
        </a:p>
      </dgm:t>
    </dgm:pt>
    <dgm:pt modelId="{56D6FDC3-3587-43AC-94EB-7D78178F16F8}" type="pres">
      <dgm:prSet presAssocID="{D5EC240F-3D24-4FFD-817D-3639FFA43878}" presName="parentText" presStyleLbl="node1" presStyleIdx="0" presStyleCnt="4">
        <dgm:presLayoutVars>
          <dgm:chMax val="0"/>
          <dgm:bulletEnabled val="1"/>
        </dgm:presLayoutVars>
      </dgm:prSet>
      <dgm:spPr/>
      <dgm:t>
        <a:bodyPr/>
        <a:lstStyle/>
        <a:p>
          <a:endParaRPr lang="en-US"/>
        </a:p>
      </dgm:t>
    </dgm:pt>
    <dgm:pt modelId="{D46725BF-354C-4C5C-A549-0F9B484BBE61}" type="pres">
      <dgm:prSet presAssocID="{D5EC240F-3D24-4FFD-817D-3639FFA43878}" presName="negativeSpace" presStyleCnt="0"/>
      <dgm:spPr/>
      <dgm:t>
        <a:bodyPr/>
        <a:lstStyle/>
        <a:p>
          <a:endParaRPr lang="en-US"/>
        </a:p>
      </dgm:t>
    </dgm:pt>
    <dgm:pt modelId="{F1997E12-3518-4B33-855D-D44919AFC2C4}" type="pres">
      <dgm:prSet presAssocID="{D5EC240F-3D24-4FFD-817D-3639FFA43878}" presName="childText" presStyleLbl="conFgAcc1" presStyleIdx="0" presStyleCnt="4">
        <dgm:presLayoutVars>
          <dgm:bulletEnabled val="1"/>
        </dgm:presLayoutVars>
      </dgm:prSet>
      <dgm:spPr/>
      <dgm:t>
        <a:bodyPr/>
        <a:lstStyle/>
        <a:p>
          <a:endParaRPr lang="en-US"/>
        </a:p>
      </dgm:t>
    </dgm:pt>
    <dgm:pt modelId="{CCFF7511-0E0D-4264-9D97-BE59097D92B2}" type="pres">
      <dgm:prSet presAssocID="{C11B0ADF-1924-4E73-9B0F-1F3C5B056B83}" presName="spaceBetweenRectangles" presStyleCnt="0"/>
      <dgm:spPr/>
      <dgm:t>
        <a:bodyPr/>
        <a:lstStyle/>
        <a:p>
          <a:endParaRPr lang="en-US"/>
        </a:p>
      </dgm:t>
    </dgm:pt>
    <dgm:pt modelId="{FA4D66D5-266D-4C18-931D-6A3C79AE0C0E}" type="pres">
      <dgm:prSet presAssocID="{19B7E7D2-7BE4-4908-B10B-19B99C40FA8F}" presName="parentLin" presStyleCnt="0"/>
      <dgm:spPr/>
      <dgm:t>
        <a:bodyPr/>
        <a:lstStyle/>
        <a:p>
          <a:endParaRPr lang="en-US"/>
        </a:p>
      </dgm:t>
    </dgm:pt>
    <dgm:pt modelId="{3B2CBF6C-C3F3-4D1A-8F13-41664079105B}" type="pres">
      <dgm:prSet presAssocID="{19B7E7D2-7BE4-4908-B10B-19B99C40FA8F}" presName="parentLeftMargin" presStyleLbl="node1" presStyleIdx="0" presStyleCnt="4"/>
      <dgm:spPr/>
      <dgm:t>
        <a:bodyPr/>
        <a:lstStyle/>
        <a:p>
          <a:endParaRPr lang="en-US"/>
        </a:p>
      </dgm:t>
    </dgm:pt>
    <dgm:pt modelId="{8AF4E71A-7143-49A5-95C3-44F7DF68B17A}" type="pres">
      <dgm:prSet presAssocID="{19B7E7D2-7BE4-4908-B10B-19B99C40FA8F}" presName="parentText" presStyleLbl="node1" presStyleIdx="1" presStyleCnt="4">
        <dgm:presLayoutVars>
          <dgm:chMax val="0"/>
          <dgm:bulletEnabled val="1"/>
        </dgm:presLayoutVars>
      </dgm:prSet>
      <dgm:spPr/>
      <dgm:t>
        <a:bodyPr/>
        <a:lstStyle/>
        <a:p>
          <a:endParaRPr lang="en-US"/>
        </a:p>
      </dgm:t>
    </dgm:pt>
    <dgm:pt modelId="{24BBBBC8-A5BD-4A1D-AC2E-E0CDCF516454}" type="pres">
      <dgm:prSet presAssocID="{19B7E7D2-7BE4-4908-B10B-19B99C40FA8F}" presName="negativeSpace" presStyleCnt="0"/>
      <dgm:spPr/>
      <dgm:t>
        <a:bodyPr/>
        <a:lstStyle/>
        <a:p>
          <a:endParaRPr lang="en-US"/>
        </a:p>
      </dgm:t>
    </dgm:pt>
    <dgm:pt modelId="{3AC4CDCC-E92E-4141-A463-49FDB79FEF8B}" type="pres">
      <dgm:prSet presAssocID="{19B7E7D2-7BE4-4908-B10B-19B99C40FA8F}" presName="childText" presStyleLbl="conFgAcc1" presStyleIdx="1" presStyleCnt="4">
        <dgm:presLayoutVars>
          <dgm:bulletEnabled val="1"/>
        </dgm:presLayoutVars>
      </dgm:prSet>
      <dgm:spPr/>
      <dgm:t>
        <a:bodyPr/>
        <a:lstStyle/>
        <a:p>
          <a:endParaRPr lang="en-US"/>
        </a:p>
      </dgm:t>
    </dgm:pt>
    <dgm:pt modelId="{AFDCDCE9-E065-4B99-87A9-D8AD9BCE8518}" type="pres">
      <dgm:prSet presAssocID="{B455929E-16F3-4771-93E6-24FAA1905ECF}" presName="spaceBetweenRectangles" presStyleCnt="0"/>
      <dgm:spPr/>
      <dgm:t>
        <a:bodyPr/>
        <a:lstStyle/>
        <a:p>
          <a:endParaRPr lang="en-US"/>
        </a:p>
      </dgm:t>
    </dgm:pt>
    <dgm:pt modelId="{BC56CADB-7617-4A10-B6E1-5FC2FA11811E}" type="pres">
      <dgm:prSet presAssocID="{13DEDBD3-3904-4B4B-9CD4-87560AC29E2D}" presName="parentLin" presStyleCnt="0"/>
      <dgm:spPr/>
      <dgm:t>
        <a:bodyPr/>
        <a:lstStyle/>
        <a:p>
          <a:endParaRPr lang="en-US"/>
        </a:p>
      </dgm:t>
    </dgm:pt>
    <dgm:pt modelId="{4DA9DB14-6AE4-45F8-A892-4A0D2211C107}" type="pres">
      <dgm:prSet presAssocID="{13DEDBD3-3904-4B4B-9CD4-87560AC29E2D}" presName="parentLeftMargin" presStyleLbl="node1" presStyleIdx="1" presStyleCnt="4"/>
      <dgm:spPr/>
      <dgm:t>
        <a:bodyPr/>
        <a:lstStyle/>
        <a:p>
          <a:endParaRPr lang="en-US"/>
        </a:p>
      </dgm:t>
    </dgm:pt>
    <dgm:pt modelId="{C863C330-C5BF-4B31-B775-A485F40EE36F}" type="pres">
      <dgm:prSet presAssocID="{13DEDBD3-3904-4B4B-9CD4-87560AC29E2D}" presName="parentText" presStyleLbl="node1" presStyleIdx="2" presStyleCnt="4">
        <dgm:presLayoutVars>
          <dgm:chMax val="0"/>
          <dgm:bulletEnabled val="1"/>
        </dgm:presLayoutVars>
      </dgm:prSet>
      <dgm:spPr/>
      <dgm:t>
        <a:bodyPr/>
        <a:lstStyle/>
        <a:p>
          <a:endParaRPr lang="en-US"/>
        </a:p>
      </dgm:t>
    </dgm:pt>
    <dgm:pt modelId="{4A48C49E-8843-4BA7-8F5B-1659582B75D5}" type="pres">
      <dgm:prSet presAssocID="{13DEDBD3-3904-4B4B-9CD4-87560AC29E2D}" presName="negativeSpace" presStyleCnt="0"/>
      <dgm:spPr/>
      <dgm:t>
        <a:bodyPr/>
        <a:lstStyle/>
        <a:p>
          <a:endParaRPr lang="en-US"/>
        </a:p>
      </dgm:t>
    </dgm:pt>
    <dgm:pt modelId="{C809B187-64BE-49E0-B07F-645D829482DE}" type="pres">
      <dgm:prSet presAssocID="{13DEDBD3-3904-4B4B-9CD4-87560AC29E2D}" presName="childText" presStyleLbl="conFgAcc1" presStyleIdx="2" presStyleCnt="4">
        <dgm:presLayoutVars>
          <dgm:bulletEnabled val="1"/>
        </dgm:presLayoutVars>
      </dgm:prSet>
      <dgm:spPr/>
      <dgm:t>
        <a:bodyPr/>
        <a:lstStyle/>
        <a:p>
          <a:endParaRPr lang="en-US"/>
        </a:p>
      </dgm:t>
    </dgm:pt>
    <dgm:pt modelId="{1B21FD1E-FFC5-40B1-81BE-551D42BEC2DD}" type="pres">
      <dgm:prSet presAssocID="{48F13432-895F-40AC-95B0-31F12F94A589}" presName="spaceBetweenRectangles" presStyleCnt="0"/>
      <dgm:spPr/>
      <dgm:t>
        <a:bodyPr/>
        <a:lstStyle/>
        <a:p>
          <a:endParaRPr lang="en-US"/>
        </a:p>
      </dgm:t>
    </dgm:pt>
    <dgm:pt modelId="{04B29F90-6E11-4EA9-80D5-41DD2906267B}" type="pres">
      <dgm:prSet presAssocID="{4D5D1874-FEC3-4D41-B3C9-5D92648CCD3D}" presName="parentLin" presStyleCnt="0"/>
      <dgm:spPr/>
      <dgm:t>
        <a:bodyPr/>
        <a:lstStyle/>
        <a:p>
          <a:endParaRPr lang="en-US"/>
        </a:p>
      </dgm:t>
    </dgm:pt>
    <dgm:pt modelId="{FEFC2965-288C-4543-ADB4-B07AFF8B1778}" type="pres">
      <dgm:prSet presAssocID="{4D5D1874-FEC3-4D41-B3C9-5D92648CCD3D}" presName="parentLeftMargin" presStyleLbl="node1" presStyleIdx="2" presStyleCnt="4"/>
      <dgm:spPr/>
      <dgm:t>
        <a:bodyPr/>
        <a:lstStyle/>
        <a:p>
          <a:endParaRPr lang="en-US"/>
        </a:p>
      </dgm:t>
    </dgm:pt>
    <dgm:pt modelId="{CDF24F9C-401B-4D01-A8CC-9530C89AA220}" type="pres">
      <dgm:prSet presAssocID="{4D5D1874-FEC3-4D41-B3C9-5D92648CCD3D}" presName="parentText" presStyleLbl="node1" presStyleIdx="3" presStyleCnt="4">
        <dgm:presLayoutVars>
          <dgm:chMax val="0"/>
          <dgm:bulletEnabled val="1"/>
        </dgm:presLayoutVars>
      </dgm:prSet>
      <dgm:spPr/>
      <dgm:t>
        <a:bodyPr/>
        <a:lstStyle/>
        <a:p>
          <a:endParaRPr lang="en-US"/>
        </a:p>
      </dgm:t>
    </dgm:pt>
    <dgm:pt modelId="{51B8CB14-0434-47EA-9579-FF7653561515}" type="pres">
      <dgm:prSet presAssocID="{4D5D1874-FEC3-4D41-B3C9-5D92648CCD3D}" presName="negativeSpace" presStyleCnt="0"/>
      <dgm:spPr/>
      <dgm:t>
        <a:bodyPr/>
        <a:lstStyle/>
        <a:p>
          <a:endParaRPr lang="en-US"/>
        </a:p>
      </dgm:t>
    </dgm:pt>
    <dgm:pt modelId="{A0015E5D-F527-4E12-8CB5-A19B69390247}" type="pres">
      <dgm:prSet presAssocID="{4D5D1874-FEC3-4D41-B3C9-5D92648CCD3D}" presName="childText" presStyleLbl="conFgAcc1" presStyleIdx="3" presStyleCnt="4">
        <dgm:presLayoutVars>
          <dgm:bulletEnabled val="1"/>
        </dgm:presLayoutVars>
      </dgm:prSet>
      <dgm:spPr/>
      <dgm:t>
        <a:bodyPr/>
        <a:lstStyle/>
        <a:p>
          <a:endParaRPr lang="en-US"/>
        </a:p>
      </dgm:t>
    </dgm:pt>
  </dgm:ptLst>
  <dgm:cxnLst>
    <dgm:cxn modelId="{AFD42146-A515-455D-8B08-029D07EA84B6}" type="presOf" srcId="{34D736BD-7046-4436-91D2-DE92C2B6529F}" destId="{F1997E12-3518-4B33-855D-D44919AFC2C4}" srcOrd="0" destOrd="0" presId="urn:microsoft.com/office/officeart/2005/8/layout/list1"/>
    <dgm:cxn modelId="{1561B3EC-0572-445A-925A-EF9D5ACDDE9F}" type="presOf" srcId="{D72F1185-5A83-4262-8410-AAB7A841A1A0}" destId="{28344161-4B6E-4D9A-9669-DD165C6A72CB}" srcOrd="0" destOrd="0" presId="urn:microsoft.com/office/officeart/2005/8/layout/list1"/>
    <dgm:cxn modelId="{863823C9-A6FF-4A17-ABE9-2E7D81DB747F}" type="presOf" srcId="{13DEDBD3-3904-4B4B-9CD4-87560AC29E2D}" destId="{4DA9DB14-6AE4-45F8-A892-4A0D2211C107}" srcOrd="0" destOrd="0" presId="urn:microsoft.com/office/officeart/2005/8/layout/list1"/>
    <dgm:cxn modelId="{28F23118-EF11-4E9F-8401-D2C51E3FF291}" type="presOf" srcId="{4D5D1874-FEC3-4D41-B3C9-5D92648CCD3D}" destId="{CDF24F9C-401B-4D01-A8CC-9530C89AA220}" srcOrd="1" destOrd="0" presId="urn:microsoft.com/office/officeart/2005/8/layout/list1"/>
    <dgm:cxn modelId="{607C27FA-BA87-4E86-82C1-7AD9D905A542}" srcId="{D5EC240F-3D24-4FFD-817D-3639FFA43878}" destId="{34D736BD-7046-4436-91D2-DE92C2B6529F}" srcOrd="0" destOrd="0" parTransId="{C2547891-92E6-4078-AF40-E41D855EF426}" sibTransId="{BE56C9D8-FC8F-45C8-BC07-43317A2F995E}"/>
    <dgm:cxn modelId="{4B57FAF9-51E7-4CC5-889B-7FBE5C1DC985}" type="presOf" srcId="{13DEDBD3-3904-4B4B-9CD4-87560AC29E2D}" destId="{C863C330-C5BF-4B31-B775-A485F40EE36F}" srcOrd="1" destOrd="0" presId="urn:microsoft.com/office/officeart/2005/8/layout/list1"/>
    <dgm:cxn modelId="{7ABB2C7F-4338-49BD-850C-ACD6D229DA74}" srcId="{D72F1185-5A83-4262-8410-AAB7A841A1A0}" destId="{D5EC240F-3D24-4FFD-817D-3639FFA43878}" srcOrd="0" destOrd="0" parTransId="{D25D0AB6-3799-450C-A872-E7FAAD9D0258}" sibTransId="{C11B0ADF-1924-4E73-9B0F-1F3C5B056B83}"/>
    <dgm:cxn modelId="{BFC2B9C2-27CF-4BDE-AA0D-81391C854131}" type="presOf" srcId="{D5EC240F-3D24-4FFD-817D-3639FFA43878}" destId="{7B6B358D-A81A-4046-9707-AC6EA5F37163}" srcOrd="0" destOrd="0" presId="urn:microsoft.com/office/officeart/2005/8/layout/list1"/>
    <dgm:cxn modelId="{169CFBB2-FFA9-44F2-8BA2-AECECF4542D9}" type="presOf" srcId="{C74F83F6-050B-43FB-ACAC-6D1F90AE16A6}" destId="{3AC4CDCC-E92E-4141-A463-49FDB79FEF8B}" srcOrd="0" destOrd="0" presId="urn:microsoft.com/office/officeart/2005/8/layout/list1"/>
    <dgm:cxn modelId="{73871327-9ACC-4BD7-A6C5-61965F5EC925}" srcId="{D72F1185-5A83-4262-8410-AAB7A841A1A0}" destId="{4D5D1874-FEC3-4D41-B3C9-5D92648CCD3D}" srcOrd="3" destOrd="0" parTransId="{8E8128A5-7E63-46CA-8744-06991193D171}" sibTransId="{AB450CF9-537C-4C7B-B24A-9C7F3AE3BAE0}"/>
    <dgm:cxn modelId="{F2E41FBE-E112-48F2-ADE9-955BB6F1AAE9}" type="presOf" srcId="{19B7E7D2-7BE4-4908-B10B-19B99C40FA8F}" destId="{3B2CBF6C-C3F3-4D1A-8F13-41664079105B}" srcOrd="0" destOrd="0" presId="urn:microsoft.com/office/officeart/2005/8/layout/list1"/>
    <dgm:cxn modelId="{FD836575-4562-4719-B831-60AF228EE43F}" srcId="{D72F1185-5A83-4262-8410-AAB7A841A1A0}" destId="{19B7E7D2-7BE4-4908-B10B-19B99C40FA8F}" srcOrd="1" destOrd="0" parTransId="{34C77963-E3B7-4094-92A1-6A6B8F246417}" sibTransId="{B455929E-16F3-4771-93E6-24FAA1905ECF}"/>
    <dgm:cxn modelId="{BC3CA07C-9084-443A-817C-6EE272AD6E91}" type="presOf" srcId="{D5EC240F-3D24-4FFD-817D-3639FFA43878}" destId="{56D6FDC3-3587-43AC-94EB-7D78178F16F8}" srcOrd="1" destOrd="0" presId="urn:microsoft.com/office/officeart/2005/8/layout/list1"/>
    <dgm:cxn modelId="{91822676-4FD0-4669-AD2F-3081EF9CFFFB}" srcId="{19B7E7D2-7BE4-4908-B10B-19B99C40FA8F}" destId="{C74F83F6-050B-43FB-ACAC-6D1F90AE16A6}" srcOrd="0" destOrd="0" parTransId="{BCC54592-C882-4250-8205-57A453195AAF}" sibTransId="{9010CF2E-11BD-40BD-B699-56902B868475}"/>
    <dgm:cxn modelId="{59D6F0BC-B9F1-4259-8504-0F17683D576E}" type="presOf" srcId="{4D5D1874-FEC3-4D41-B3C9-5D92648CCD3D}" destId="{FEFC2965-288C-4543-ADB4-B07AFF8B1778}" srcOrd="0" destOrd="0" presId="urn:microsoft.com/office/officeart/2005/8/layout/list1"/>
    <dgm:cxn modelId="{BCE72C36-4854-4701-9AF5-91E1BD09347F}" srcId="{D72F1185-5A83-4262-8410-AAB7A841A1A0}" destId="{13DEDBD3-3904-4B4B-9CD4-87560AC29E2D}" srcOrd="2" destOrd="0" parTransId="{64E271C0-9DB0-4F7F-BD27-0DDACD55918A}" sibTransId="{48F13432-895F-40AC-95B0-31F12F94A589}"/>
    <dgm:cxn modelId="{5EA5E69A-7B6E-4CEB-9F19-915AE53A504D}" type="presOf" srcId="{19B7E7D2-7BE4-4908-B10B-19B99C40FA8F}" destId="{8AF4E71A-7143-49A5-95C3-44F7DF68B17A}" srcOrd="1" destOrd="0" presId="urn:microsoft.com/office/officeart/2005/8/layout/list1"/>
    <dgm:cxn modelId="{7DB4A592-54B4-4183-B23D-6AD43520230C}" type="presParOf" srcId="{28344161-4B6E-4D9A-9669-DD165C6A72CB}" destId="{93CE36B1-8D8E-47F9-BC5F-62E3DA137CA4}" srcOrd="0" destOrd="0" presId="urn:microsoft.com/office/officeart/2005/8/layout/list1"/>
    <dgm:cxn modelId="{32A839A8-6669-4A20-8D95-A0E1B13D5E73}" type="presParOf" srcId="{93CE36B1-8D8E-47F9-BC5F-62E3DA137CA4}" destId="{7B6B358D-A81A-4046-9707-AC6EA5F37163}" srcOrd="0" destOrd="0" presId="urn:microsoft.com/office/officeart/2005/8/layout/list1"/>
    <dgm:cxn modelId="{1C46B942-304C-48E4-842C-E7E6E514A420}" type="presParOf" srcId="{93CE36B1-8D8E-47F9-BC5F-62E3DA137CA4}" destId="{56D6FDC3-3587-43AC-94EB-7D78178F16F8}" srcOrd="1" destOrd="0" presId="urn:microsoft.com/office/officeart/2005/8/layout/list1"/>
    <dgm:cxn modelId="{EC25682E-0116-4541-A31A-55E78AF18C09}" type="presParOf" srcId="{28344161-4B6E-4D9A-9669-DD165C6A72CB}" destId="{D46725BF-354C-4C5C-A549-0F9B484BBE61}" srcOrd="1" destOrd="0" presId="urn:microsoft.com/office/officeart/2005/8/layout/list1"/>
    <dgm:cxn modelId="{BCCB1C8D-AF36-400C-9C55-31FF575E1F88}" type="presParOf" srcId="{28344161-4B6E-4D9A-9669-DD165C6A72CB}" destId="{F1997E12-3518-4B33-855D-D44919AFC2C4}" srcOrd="2" destOrd="0" presId="urn:microsoft.com/office/officeart/2005/8/layout/list1"/>
    <dgm:cxn modelId="{AA21E310-F4A6-4542-9788-B4B9660D3CBA}" type="presParOf" srcId="{28344161-4B6E-4D9A-9669-DD165C6A72CB}" destId="{CCFF7511-0E0D-4264-9D97-BE59097D92B2}" srcOrd="3" destOrd="0" presId="urn:microsoft.com/office/officeart/2005/8/layout/list1"/>
    <dgm:cxn modelId="{93EC0DF7-7C44-4DEA-9ACB-0FDBF9DD10B0}" type="presParOf" srcId="{28344161-4B6E-4D9A-9669-DD165C6A72CB}" destId="{FA4D66D5-266D-4C18-931D-6A3C79AE0C0E}" srcOrd="4" destOrd="0" presId="urn:microsoft.com/office/officeart/2005/8/layout/list1"/>
    <dgm:cxn modelId="{A1D25403-EF69-4BFF-BF6A-C4D4219DA73E}" type="presParOf" srcId="{FA4D66D5-266D-4C18-931D-6A3C79AE0C0E}" destId="{3B2CBF6C-C3F3-4D1A-8F13-41664079105B}" srcOrd="0" destOrd="0" presId="urn:microsoft.com/office/officeart/2005/8/layout/list1"/>
    <dgm:cxn modelId="{71E2E129-08F1-41DB-827C-8DF0586F65A0}" type="presParOf" srcId="{FA4D66D5-266D-4C18-931D-6A3C79AE0C0E}" destId="{8AF4E71A-7143-49A5-95C3-44F7DF68B17A}" srcOrd="1" destOrd="0" presId="urn:microsoft.com/office/officeart/2005/8/layout/list1"/>
    <dgm:cxn modelId="{2E2413CC-05A5-4FE9-BC7F-520AF272807C}" type="presParOf" srcId="{28344161-4B6E-4D9A-9669-DD165C6A72CB}" destId="{24BBBBC8-A5BD-4A1D-AC2E-E0CDCF516454}" srcOrd="5" destOrd="0" presId="urn:microsoft.com/office/officeart/2005/8/layout/list1"/>
    <dgm:cxn modelId="{ADD52972-22D6-4089-B440-0D89B5896BD0}" type="presParOf" srcId="{28344161-4B6E-4D9A-9669-DD165C6A72CB}" destId="{3AC4CDCC-E92E-4141-A463-49FDB79FEF8B}" srcOrd="6" destOrd="0" presId="urn:microsoft.com/office/officeart/2005/8/layout/list1"/>
    <dgm:cxn modelId="{64B59C67-75F0-485C-8BA7-5780E1279E1C}" type="presParOf" srcId="{28344161-4B6E-4D9A-9669-DD165C6A72CB}" destId="{AFDCDCE9-E065-4B99-87A9-D8AD9BCE8518}" srcOrd="7" destOrd="0" presId="urn:microsoft.com/office/officeart/2005/8/layout/list1"/>
    <dgm:cxn modelId="{94D8E450-4C05-4D7E-A493-FB503637ADCF}" type="presParOf" srcId="{28344161-4B6E-4D9A-9669-DD165C6A72CB}" destId="{BC56CADB-7617-4A10-B6E1-5FC2FA11811E}" srcOrd="8" destOrd="0" presId="urn:microsoft.com/office/officeart/2005/8/layout/list1"/>
    <dgm:cxn modelId="{FF29B594-F922-43BE-AB82-2344DC90BED8}" type="presParOf" srcId="{BC56CADB-7617-4A10-B6E1-5FC2FA11811E}" destId="{4DA9DB14-6AE4-45F8-A892-4A0D2211C107}" srcOrd="0" destOrd="0" presId="urn:microsoft.com/office/officeart/2005/8/layout/list1"/>
    <dgm:cxn modelId="{0610F6B2-ABD2-4F35-A837-1B1C8828583A}" type="presParOf" srcId="{BC56CADB-7617-4A10-B6E1-5FC2FA11811E}" destId="{C863C330-C5BF-4B31-B775-A485F40EE36F}" srcOrd="1" destOrd="0" presId="urn:microsoft.com/office/officeart/2005/8/layout/list1"/>
    <dgm:cxn modelId="{BA965618-7517-4044-8A67-7A9E6A132EEE}" type="presParOf" srcId="{28344161-4B6E-4D9A-9669-DD165C6A72CB}" destId="{4A48C49E-8843-4BA7-8F5B-1659582B75D5}" srcOrd="9" destOrd="0" presId="urn:microsoft.com/office/officeart/2005/8/layout/list1"/>
    <dgm:cxn modelId="{8E6F39D7-B7CD-4611-BC72-693C5D9A4859}" type="presParOf" srcId="{28344161-4B6E-4D9A-9669-DD165C6A72CB}" destId="{C809B187-64BE-49E0-B07F-645D829482DE}" srcOrd="10" destOrd="0" presId="urn:microsoft.com/office/officeart/2005/8/layout/list1"/>
    <dgm:cxn modelId="{A8CF051C-8139-4880-A590-18C196A0C6E6}" type="presParOf" srcId="{28344161-4B6E-4D9A-9669-DD165C6A72CB}" destId="{1B21FD1E-FFC5-40B1-81BE-551D42BEC2DD}" srcOrd="11" destOrd="0" presId="urn:microsoft.com/office/officeart/2005/8/layout/list1"/>
    <dgm:cxn modelId="{C9DCA81C-8939-44E2-BEF6-BD2BC15FD76B}" type="presParOf" srcId="{28344161-4B6E-4D9A-9669-DD165C6A72CB}" destId="{04B29F90-6E11-4EA9-80D5-41DD2906267B}" srcOrd="12" destOrd="0" presId="urn:microsoft.com/office/officeart/2005/8/layout/list1"/>
    <dgm:cxn modelId="{79A36F28-FC32-489B-9FCC-E6B9D78C0732}" type="presParOf" srcId="{04B29F90-6E11-4EA9-80D5-41DD2906267B}" destId="{FEFC2965-288C-4543-ADB4-B07AFF8B1778}" srcOrd="0" destOrd="0" presId="urn:microsoft.com/office/officeart/2005/8/layout/list1"/>
    <dgm:cxn modelId="{3F1C459F-F7AA-4A4C-88C8-A877DC91BB26}" type="presParOf" srcId="{04B29F90-6E11-4EA9-80D5-41DD2906267B}" destId="{CDF24F9C-401B-4D01-A8CC-9530C89AA220}" srcOrd="1" destOrd="0" presId="urn:microsoft.com/office/officeart/2005/8/layout/list1"/>
    <dgm:cxn modelId="{C5206D18-33A5-474E-BB78-BFB6EEB8279C}" type="presParOf" srcId="{28344161-4B6E-4D9A-9669-DD165C6A72CB}" destId="{51B8CB14-0434-47EA-9579-FF7653561515}" srcOrd="13" destOrd="0" presId="urn:microsoft.com/office/officeart/2005/8/layout/list1"/>
    <dgm:cxn modelId="{7E9A1A9D-E117-4C0A-A5A0-6933A83A6E0A}" type="presParOf" srcId="{28344161-4B6E-4D9A-9669-DD165C6A72CB}" destId="{A0015E5D-F527-4E12-8CB5-A19B69390247}"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997E12-3518-4B33-855D-D44919AFC2C4}">
      <dsp:nvSpPr>
        <dsp:cNvPr id="0" name=""/>
        <dsp:cNvSpPr/>
      </dsp:nvSpPr>
      <dsp:spPr>
        <a:xfrm>
          <a:off x="0" y="416400"/>
          <a:ext cx="8153399" cy="630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520700" rIns="632794" bIns="17780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416400"/>
        <a:ext cx="8153399" cy="630000"/>
      </dsp:txXfrm>
    </dsp:sp>
    <dsp:sp modelId="{56D6FDC3-3587-43AC-94EB-7D78178F16F8}">
      <dsp:nvSpPr>
        <dsp:cNvPr id="0" name=""/>
        <dsp:cNvSpPr/>
      </dsp:nvSpPr>
      <dsp:spPr>
        <a:xfrm>
          <a:off x="407670" y="47400"/>
          <a:ext cx="5707379" cy="7380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1: Is this factor outside the gardener’s influence?</a:t>
          </a:r>
          <a:endParaRPr lang="en-US" sz="2500" kern="1200" dirty="0"/>
        </a:p>
      </dsp:txBody>
      <dsp:txXfrm>
        <a:off x="407670" y="47400"/>
        <a:ext cx="5707379" cy="738000"/>
      </dsp:txXfrm>
    </dsp:sp>
    <dsp:sp modelId="{3AC4CDCC-E92E-4141-A463-49FDB79FEF8B}">
      <dsp:nvSpPr>
        <dsp:cNvPr id="0" name=""/>
        <dsp:cNvSpPr/>
      </dsp:nvSpPr>
      <dsp:spPr>
        <a:xfrm>
          <a:off x="0" y="1550400"/>
          <a:ext cx="8153399" cy="630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520700" rIns="632794" bIns="17780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1550400"/>
        <a:ext cx="8153399" cy="630000"/>
      </dsp:txXfrm>
    </dsp:sp>
    <dsp:sp modelId="{8AF4E71A-7143-49A5-95C3-44F7DF68B17A}">
      <dsp:nvSpPr>
        <dsp:cNvPr id="0" name=""/>
        <dsp:cNvSpPr/>
      </dsp:nvSpPr>
      <dsp:spPr>
        <a:xfrm>
          <a:off x="407670" y="1181400"/>
          <a:ext cx="5707379" cy="7380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2: Do we have reliable data?</a:t>
          </a:r>
          <a:endParaRPr lang="en-US" sz="2500" kern="1200" dirty="0"/>
        </a:p>
      </dsp:txBody>
      <dsp:txXfrm>
        <a:off x="407670" y="1181400"/>
        <a:ext cx="5707379" cy="738000"/>
      </dsp:txXfrm>
    </dsp:sp>
    <dsp:sp modelId="{C809B187-64BE-49E0-B07F-645D829482DE}">
      <dsp:nvSpPr>
        <dsp:cNvPr id="0" name=""/>
        <dsp:cNvSpPr/>
      </dsp:nvSpPr>
      <dsp:spPr>
        <a:xfrm>
          <a:off x="0" y="2684399"/>
          <a:ext cx="8153399" cy="630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3C330-C5BF-4B31-B775-A485F40EE36F}">
      <dsp:nvSpPr>
        <dsp:cNvPr id="0" name=""/>
        <dsp:cNvSpPr/>
      </dsp:nvSpPr>
      <dsp:spPr>
        <a:xfrm>
          <a:off x="407670" y="2315399"/>
          <a:ext cx="5707379" cy="7380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3: If not, can we pick up the effect by proxy?</a:t>
          </a:r>
          <a:endParaRPr lang="en-US" sz="2500" kern="1200" dirty="0"/>
        </a:p>
      </dsp:txBody>
      <dsp:txXfrm>
        <a:off x="407670" y="2315399"/>
        <a:ext cx="5707379" cy="738000"/>
      </dsp:txXfrm>
    </dsp:sp>
    <dsp:sp modelId="{A0015E5D-F527-4E12-8CB5-A19B69390247}">
      <dsp:nvSpPr>
        <dsp:cNvPr id="0" name=""/>
        <dsp:cNvSpPr/>
      </dsp:nvSpPr>
      <dsp:spPr>
        <a:xfrm>
          <a:off x="0" y="3818399"/>
          <a:ext cx="8153399" cy="6300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24F9C-401B-4D01-A8CC-9530C89AA220}">
      <dsp:nvSpPr>
        <dsp:cNvPr id="0" name=""/>
        <dsp:cNvSpPr/>
      </dsp:nvSpPr>
      <dsp:spPr>
        <a:xfrm>
          <a:off x="407670" y="3449399"/>
          <a:ext cx="5707379" cy="738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4: Does it increase the predictive power of the model?</a:t>
          </a:r>
          <a:endParaRPr lang="en-US" sz="2500" kern="1200" dirty="0"/>
        </a:p>
      </dsp:txBody>
      <dsp:txXfrm>
        <a:off x="407670" y="3449399"/>
        <a:ext cx="5707379" cy="738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997E12-3518-4B33-855D-D44919AFC2C4}">
      <dsp:nvSpPr>
        <dsp:cNvPr id="0" name=""/>
        <dsp:cNvSpPr/>
      </dsp:nvSpPr>
      <dsp:spPr>
        <a:xfrm>
          <a:off x="0" y="416400"/>
          <a:ext cx="8153399" cy="630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520700" rIns="632794" bIns="17780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416400"/>
        <a:ext cx="8153399" cy="630000"/>
      </dsp:txXfrm>
    </dsp:sp>
    <dsp:sp modelId="{56D6FDC3-3587-43AC-94EB-7D78178F16F8}">
      <dsp:nvSpPr>
        <dsp:cNvPr id="0" name=""/>
        <dsp:cNvSpPr/>
      </dsp:nvSpPr>
      <dsp:spPr>
        <a:xfrm>
          <a:off x="407670" y="47400"/>
          <a:ext cx="5707379" cy="7380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1: Is this factor outside the school or teacher’s influence?</a:t>
          </a:r>
          <a:endParaRPr lang="en-US" sz="2500" kern="1200" dirty="0"/>
        </a:p>
      </dsp:txBody>
      <dsp:txXfrm>
        <a:off x="407670" y="47400"/>
        <a:ext cx="5707379" cy="738000"/>
      </dsp:txXfrm>
    </dsp:sp>
    <dsp:sp modelId="{3AC4CDCC-E92E-4141-A463-49FDB79FEF8B}">
      <dsp:nvSpPr>
        <dsp:cNvPr id="0" name=""/>
        <dsp:cNvSpPr/>
      </dsp:nvSpPr>
      <dsp:spPr>
        <a:xfrm>
          <a:off x="0" y="1550400"/>
          <a:ext cx="8153399" cy="630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520700" rIns="632794" bIns="17780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1550400"/>
        <a:ext cx="8153399" cy="630000"/>
      </dsp:txXfrm>
    </dsp:sp>
    <dsp:sp modelId="{8AF4E71A-7143-49A5-95C3-44F7DF68B17A}">
      <dsp:nvSpPr>
        <dsp:cNvPr id="0" name=""/>
        <dsp:cNvSpPr/>
      </dsp:nvSpPr>
      <dsp:spPr>
        <a:xfrm>
          <a:off x="407670" y="1181400"/>
          <a:ext cx="5707379" cy="7380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2: Do we have reliable data?</a:t>
          </a:r>
          <a:endParaRPr lang="en-US" sz="2500" kern="1200" dirty="0"/>
        </a:p>
      </dsp:txBody>
      <dsp:txXfrm>
        <a:off x="407670" y="1181400"/>
        <a:ext cx="5707379" cy="738000"/>
      </dsp:txXfrm>
    </dsp:sp>
    <dsp:sp modelId="{C809B187-64BE-49E0-B07F-645D829482DE}">
      <dsp:nvSpPr>
        <dsp:cNvPr id="0" name=""/>
        <dsp:cNvSpPr/>
      </dsp:nvSpPr>
      <dsp:spPr>
        <a:xfrm>
          <a:off x="0" y="2684399"/>
          <a:ext cx="8153399" cy="630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3C330-C5BF-4B31-B775-A485F40EE36F}">
      <dsp:nvSpPr>
        <dsp:cNvPr id="0" name=""/>
        <dsp:cNvSpPr/>
      </dsp:nvSpPr>
      <dsp:spPr>
        <a:xfrm>
          <a:off x="407670" y="2315399"/>
          <a:ext cx="5707379" cy="7380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3: If not, can we pick up the effect by proxy?</a:t>
          </a:r>
          <a:endParaRPr lang="en-US" sz="2500" kern="1200" dirty="0"/>
        </a:p>
      </dsp:txBody>
      <dsp:txXfrm>
        <a:off x="407670" y="2315399"/>
        <a:ext cx="5707379" cy="738000"/>
      </dsp:txXfrm>
    </dsp:sp>
    <dsp:sp modelId="{A0015E5D-F527-4E12-8CB5-A19B69390247}">
      <dsp:nvSpPr>
        <dsp:cNvPr id="0" name=""/>
        <dsp:cNvSpPr/>
      </dsp:nvSpPr>
      <dsp:spPr>
        <a:xfrm>
          <a:off x="0" y="3818399"/>
          <a:ext cx="8153399" cy="6300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24F9C-401B-4D01-A8CC-9530C89AA220}">
      <dsp:nvSpPr>
        <dsp:cNvPr id="0" name=""/>
        <dsp:cNvSpPr/>
      </dsp:nvSpPr>
      <dsp:spPr>
        <a:xfrm>
          <a:off x="407670" y="3449399"/>
          <a:ext cx="5707379" cy="738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4: Does it increase the predictive power of the model?</a:t>
          </a:r>
          <a:endParaRPr lang="en-US" sz="2500" kern="1200" dirty="0"/>
        </a:p>
      </dsp:txBody>
      <dsp:txXfrm>
        <a:off x="407670" y="3449399"/>
        <a:ext cx="5707379" cy="738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997E12-3518-4B33-855D-D44919AFC2C4}">
      <dsp:nvSpPr>
        <dsp:cNvPr id="0" name=""/>
        <dsp:cNvSpPr/>
      </dsp:nvSpPr>
      <dsp:spPr>
        <a:xfrm>
          <a:off x="0" y="196881"/>
          <a:ext cx="5410199" cy="252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892" tIns="208280" rIns="419892" bIns="7112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dsp:txBody>
      <dsp:txXfrm>
        <a:off x="0" y="196881"/>
        <a:ext cx="5410199" cy="252000"/>
      </dsp:txXfrm>
    </dsp:sp>
    <dsp:sp modelId="{56D6FDC3-3587-43AC-94EB-7D78178F16F8}">
      <dsp:nvSpPr>
        <dsp:cNvPr id="0" name=""/>
        <dsp:cNvSpPr/>
      </dsp:nvSpPr>
      <dsp:spPr>
        <a:xfrm>
          <a:off x="270510" y="49281"/>
          <a:ext cx="3787140" cy="2952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lvl="0" algn="l" defTabSz="444500">
            <a:lnSpc>
              <a:spcPct val="90000"/>
            </a:lnSpc>
            <a:spcBef>
              <a:spcPct val="0"/>
            </a:spcBef>
            <a:spcAft>
              <a:spcPct val="35000"/>
            </a:spcAft>
          </a:pPr>
          <a:r>
            <a:rPr lang="en-US" sz="1000" kern="1200" dirty="0" smtClean="0"/>
            <a:t>Check 1: Is this factor outside the school or teacher’s influence?</a:t>
          </a:r>
          <a:endParaRPr lang="en-US" sz="1000" kern="1200" dirty="0"/>
        </a:p>
      </dsp:txBody>
      <dsp:txXfrm>
        <a:off x="270510" y="49281"/>
        <a:ext cx="3787140" cy="295200"/>
      </dsp:txXfrm>
    </dsp:sp>
    <dsp:sp modelId="{3AC4CDCC-E92E-4141-A463-49FDB79FEF8B}">
      <dsp:nvSpPr>
        <dsp:cNvPr id="0" name=""/>
        <dsp:cNvSpPr/>
      </dsp:nvSpPr>
      <dsp:spPr>
        <a:xfrm>
          <a:off x="0" y="650481"/>
          <a:ext cx="5410199" cy="252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892" tIns="208280" rIns="419892" bIns="7112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dsp:txBody>
      <dsp:txXfrm>
        <a:off x="0" y="650481"/>
        <a:ext cx="5410199" cy="252000"/>
      </dsp:txXfrm>
    </dsp:sp>
    <dsp:sp modelId="{8AF4E71A-7143-49A5-95C3-44F7DF68B17A}">
      <dsp:nvSpPr>
        <dsp:cNvPr id="0" name=""/>
        <dsp:cNvSpPr/>
      </dsp:nvSpPr>
      <dsp:spPr>
        <a:xfrm>
          <a:off x="270510" y="502881"/>
          <a:ext cx="3787140" cy="2952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lvl="0" algn="l" defTabSz="444500">
            <a:lnSpc>
              <a:spcPct val="90000"/>
            </a:lnSpc>
            <a:spcBef>
              <a:spcPct val="0"/>
            </a:spcBef>
            <a:spcAft>
              <a:spcPct val="35000"/>
            </a:spcAft>
          </a:pPr>
          <a:r>
            <a:rPr lang="en-US" sz="1000" kern="1200" dirty="0" smtClean="0"/>
            <a:t>Check 2: Do we have reliable data?</a:t>
          </a:r>
          <a:endParaRPr lang="en-US" sz="1000" kern="1200" dirty="0"/>
        </a:p>
      </dsp:txBody>
      <dsp:txXfrm>
        <a:off x="270510" y="502881"/>
        <a:ext cx="3787140" cy="295200"/>
      </dsp:txXfrm>
    </dsp:sp>
    <dsp:sp modelId="{C809B187-64BE-49E0-B07F-645D829482DE}">
      <dsp:nvSpPr>
        <dsp:cNvPr id="0" name=""/>
        <dsp:cNvSpPr/>
      </dsp:nvSpPr>
      <dsp:spPr>
        <a:xfrm>
          <a:off x="0" y="1104081"/>
          <a:ext cx="5410199" cy="252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3C330-C5BF-4B31-B775-A485F40EE36F}">
      <dsp:nvSpPr>
        <dsp:cNvPr id="0" name=""/>
        <dsp:cNvSpPr/>
      </dsp:nvSpPr>
      <dsp:spPr>
        <a:xfrm>
          <a:off x="270510" y="956481"/>
          <a:ext cx="3787140" cy="2952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lvl="0" algn="l" defTabSz="444500">
            <a:lnSpc>
              <a:spcPct val="90000"/>
            </a:lnSpc>
            <a:spcBef>
              <a:spcPct val="0"/>
            </a:spcBef>
            <a:spcAft>
              <a:spcPct val="35000"/>
            </a:spcAft>
          </a:pPr>
          <a:r>
            <a:rPr lang="en-US" sz="1000" kern="1200" dirty="0" smtClean="0"/>
            <a:t>Check 3: If not, can we pick up the effect by proxy?</a:t>
          </a:r>
          <a:endParaRPr lang="en-US" sz="1000" kern="1200" dirty="0"/>
        </a:p>
      </dsp:txBody>
      <dsp:txXfrm>
        <a:off x="270510" y="956481"/>
        <a:ext cx="3787140" cy="295200"/>
      </dsp:txXfrm>
    </dsp:sp>
    <dsp:sp modelId="{A0015E5D-F527-4E12-8CB5-A19B69390247}">
      <dsp:nvSpPr>
        <dsp:cNvPr id="0" name=""/>
        <dsp:cNvSpPr/>
      </dsp:nvSpPr>
      <dsp:spPr>
        <a:xfrm>
          <a:off x="0" y="1557681"/>
          <a:ext cx="5410199" cy="2520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24F9C-401B-4D01-A8CC-9530C89AA220}">
      <dsp:nvSpPr>
        <dsp:cNvPr id="0" name=""/>
        <dsp:cNvSpPr/>
      </dsp:nvSpPr>
      <dsp:spPr>
        <a:xfrm>
          <a:off x="270510" y="1410081"/>
          <a:ext cx="3787140" cy="2952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lvl="0" algn="l" defTabSz="444500">
            <a:lnSpc>
              <a:spcPct val="90000"/>
            </a:lnSpc>
            <a:spcBef>
              <a:spcPct val="0"/>
            </a:spcBef>
            <a:spcAft>
              <a:spcPct val="35000"/>
            </a:spcAft>
          </a:pPr>
          <a:r>
            <a:rPr lang="en-US" sz="1000" kern="1200" dirty="0" smtClean="0"/>
            <a:t>Check 4: Does it increase the predictive power of the model?</a:t>
          </a:r>
          <a:endParaRPr lang="en-US" sz="1000" kern="1200" dirty="0"/>
        </a:p>
      </dsp:txBody>
      <dsp:txXfrm>
        <a:off x="270510" y="1410081"/>
        <a:ext cx="3787140" cy="2952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41CE586-87CE-45A6-85EC-FB688D2C79B7}" type="datetimeFigureOut">
              <a:rPr lang="en-US"/>
              <a:pPr>
                <a:defRPr/>
              </a:pPr>
              <a:t>6/18/2012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3A0A04B-AFCA-465C-8D4E-F386BD66787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CF8777F-77E8-4DA3-8D93-02473F976F41}" type="datetimeFigureOut">
              <a:rPr lang="en-US"/>
              <a:pPr>
                <a:defRPr/>
              </a:pPr>
              <a:t>6/18/2012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87AE152-FD19-4E25-818D-4D8411B40DC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expands the “Oak Tree Analogy” to address</a:t>
            </a:r>
            <a:r>
              <a:rPr lang="en-US" baseline="0" dirty="0" smtClean="0"/>
              <a:t> common questions people tend to have about Value-Added modeling.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topics covered are:</a:t>
            </a:r>
            <a:endParaRPr lang="en-US" dirty="0" smtClean="0"/>
          </a:p>
          <a:p>
            <a:endParaRPr lang="en-US" baseline="0" dirty="0" smtClean="0"/>
          </a:p>
          <a:p>
            <a:pPr marL="514350" indent="-514350">
              <a:buFont typeface="+mj-lt"/>
              <a:buAutoNum type="arabicPeriod"/>
            </a:pPr>
            <a:r>
              <a:rPr lang="en-US" dirty="0" smtClean="0"/>
              <a:t>What about tall or short trees?</a:t>
            </a:r>
          </a:p>
          <a:p>
            <a:pPr lvl="1"/>
            <a:r>
              <a:rPr lang="en-US" dirty="0" smtClean="0"/>
              <a:t>(high or low achieving students)</a:t>
            </a:r>
          </a:p>
          <a:p>
            <a:pPr marL="514350" indent="-514350">
              <a:buFont typeface="+mj-lt"/>
              <a:buAutoNum type="arabicPeriod"/>
            </a:pPr>
            <a:r>
              <a:rPr lang="en-US" dirty="0" smtClean="0"/>
              <a:t>How does VARC choose what to control for?</a:t>
            </a:r>
          </a:p>
          <a:p>
            <a:pPr lvl="1"/>
            <a:r>
              <a:rPr lang="en-US" dirty="0" smtClean="0"/>
              <a:t>(proxy measurements for causal factors)</a:t>
            </a:r>
          </a:p>
          <a:p>
            <a:pPr marL="514350" indent="-514350">
              <a:buFont typeface="+mj-lt"/>
              <a:buAutoNum type="arabicPeriod"/>
            </a:pPr>
            <a:r>
              <a:rPr lang="en-US" dirty="0" smtClean="0"/>
              <a:t>What if a gardener just gets lucky or unlucky?</a:t>
            </a:r>
          </a:p>
          <a:p>
            <a:pPr lvl="1"/>
            <a:r>
              <a:rPr lang="en-US" dirty="0" smtClean="0"/>
              <a:t>(groups of students and confidence intervals)</a:t>
            </a:r>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we see three schools serving different student populations.</a:t>
            </a:r>
          </a:p>
          <a:p>
            <a:pPr eaLnBrk="1" hangingPunct="1">
              <a:spcBef>
                <a:spcPct val="0"/>
              </a:spcBef>
            </a:pPr>
            <a:endParaRPr lang="en-US" dirty="0" smtClean="0"/>
          </a:p>
          <a:p>
            <a:pPr eaLnBrk="1" hangingPunct="1">
              <a:spcBef>
                <a:spcPct val="0"/>
              </a:spcBef>
            </a:pPr>
            <a:r>
              <a:rPr lang="en-US" dirty="0" smtClean="0"/>
              <a:t>For example, </a:t>
            </a:r>
          </a:p>
          <a:p>
            <a:pPr eaLnBrk="1" hangingPunct="1">
              <a:spcBef>
                <a:spcPct val="0"/>
              </a:spcBef>
            </a:pPr>
            <a:r>
              <a:rPr lang="en-US" dirty="0" smtClean="0"/>
              <a:t>School A is serving mostly students with very high test scores.</a:t>
            </a:r>
          </a:p>
          <a:p>
            <a:pPr eaLnBrk="1" hangingPunct="1">
              <a:spcBef>
                <a:spcPct val="0"/>
              </a:spcBef>
            </a:pPr>
            <a:r>
              <a:rPr lang="en-US" dirty="0" smtClean="0"/>
              <a:t>On the other extreme, School C is serving mostly students with very low test scores.</a:t>
            </a:r>
          </a:p>
          <a:p>
            <a:pPr eaLnBrk="1" hangingPunct="1">
              <a:spcBef>
                <a:spcPct val="0"/>
              </a:spcBef>
            </a:pPr>
            <a:endParaRPr lang="en-US" dirty="0" smtClean="0"/>
          </a:p>
          <a:p>
            <a:pPr eaLnBrk="1" hangingPunct="1">
              <a:spcBef>
                <a:spcPct val="0"/>
              </a:spcBef>
            </a:pPr>
            <a:r>
              <a:rPr lang="en-US" dirty="0" smtClean="0"/>
              <a:t>Keep in mind what we just saw in the previous slide about district-wide or state-wide trends in gain on the test.</a:t>
            </a:r>
          </a:p>
          <a:p>
            <a:pPr eaLnBrk="1" hangingPunct="1">
              <a:spcBef>
                <a:spcPct val="0"/>
              </a:spcBef>
            </a:pPr>
            <a:r>
              <a:rPr lang="en-US" dirty="0" smtClean="0"/>
              <a:t>Why would it be unfair to compare of test score gain at different schools before controlling for prior performance?</a:t>
            </a:r>
          </a:p>
          <a:p>
            <a:pPr eaLnBrk="1" hangingPunct="1">
              <a:spcBef>
                <a:spcPct val="0"/>
              </a:spcBef>
            </a:pPr>
            <a:endParaRPr lang="en-US" dirty="0" smtClean="0"/>
          </a:p>
          <a:p>
            <a:pPr eaLnBrk="1" hangingPunct="1">
              <a:spcBef>
                <a:spcPct val="0"/>
              </a:spcBef>
            </a:pPr>
            <a:r>
              <a:rPr lang="en-US" dirty="0" smtClean="0"/>
              <a:t>In the previous slides, we saw that in this example test, students higher on the test scale tended to gain fewer points on average across the district.</a:t>
            </a:r>
          </a:p>
          <a:p>
            <a:pPr eaLnBrk="1" hangingPunct="1">
              <a:spcBef>
                <a:spcPct val="0"/>
              </a:spcBef>
            </a:pPr>
            <a:endParaRPr lang="en-US" dirty="0" smtClean="0"/>
          </a:p>
          <a:p>
            <a:pPr eaLnBrk="1" hangingPunct="1">
              <a:spcBef>
                <a:spcPct val="0"/>
              </a:spcBef>
            </a:pPr>
            <a:r>
              <a:rPr lang="en-US" dirty="0" smtClean="0"/>
              <a:t>If in reality School A, School B, and School C were all average at helping students learn, School C would look the best in a simple growth or gain model and School A would look the worst.</a:t>
            </a:r>
          </a:p>
          <a:p>
            <a:pPr eaLnBrk="1" hangingPunct="1">
              <a:spcBef>
                <a:spcPct val="0"/>
              </a:spcBef>
            </a:pPr>
            <a:endParaRPr lang="en-US" dirty="0" smtClean="0"/>
          </a:p>
          <a:p>
            <a:pPr eaLnBrk="1" hangingPunct="1">
              <a:spcBef>
                <a:spcPct val="0"/>
              </a:spcBef>
            </a:pPr>
            <a:r>
              <a:rPr lang="en-US" dirty="0" smtClean="0"/>
              <a:t>On average, students in the Minimal category would gain more points due to the uneven test scale we observed on the previous slide. That would make School C’s gains artificially inflated.</a:t>
            </a:r>
          </a:p>
          <a:p>
            <a:pPr eaLnBrk="1" hangingPunct="1">
              <a:spcBef>
                <a:spcPct val="0"/>
              </a:spcBef>
            </a:pPr>
            <a:endParaRPr lang="en-US" dirty="0" smtClean="0"/>
          </a:p>
          <a:p>
            <a:pPr eaLnBrk="1" hangingPunct="1">
              <a:spcBef>
                <a:spcPct val="0"/>
              </a:spcBef>
            </a:pPr>
            <a:r>
              <a:rPr lang="en-US" dirty="0" smtClean="0"/>
              <a:t>On average, students in the Advanced category would gain fewer points due to the uneven test scale. That would make School A’s gains artificially lower.</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581DB4-E318-4827-B68E-2E260CC00930}"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Since VARC analyzes the trend of scores for all student in the district or state, we can analyze these trends and determine the appropriate adjustments to counteract these effects in our predictions.</a:t>
            </a:r>
          </a:p>
          <a:p>
            <a:pPr eaLnBrk="1" hangingPunct="1">
              <a:spcBef>
                <a:spcPct val="0"/>
              </a:spcBef>
            </a:pPr>
            <a:endParaRPr lang="en-US" dirty="0" smtClean="0"/>
          </a:p>
          <a:p>
            <a:pPr eaLnBrk="1" hangingPunct="1">
              <a:spcBef>
                <a:spcPct val="0"/>
              </a:spcBef>
            </a:pPr>
            <a:r>
              <a:rPr lang="en-US" dirty="0" smtClean="0"/>
              <a:t>After we have made these customized predictions, we can fairly evaluate the growth of students in schools serving students with any achievement level distribution. </a:t>
            </a:r>
          </a:p>
          <a:p>
            <a:pPr eaLnBrk="1" hangingPunct="1">
              <a:spcBef>
                <a:spcPct val="0"/>
              </a:spcBef>
            </a:pPr>
            <a:endParaRPr lang="en-US" dirty="0" smtClean="0"/>
          </a:p>
          <a:p>
            <a:pPr eaLnBrk="1" hangingPunct="1">
              <a:spcBef>
                <a:spcPct val="0"/>
              </a:spcBef>
            </a:pPr>
            <a:r>
              <a:rPr lang="en-US" b="1" dirty="0" smtClean="0"/>
              <a:t>High</a:t>
            </a:r>
            <a:r>
              <a:rPr lang="en-US" dirty="0" smtClean="0"/>
              <a:t> Achieving students in School A are compared to typical growth for similar </a:t>
            </a:r>
            <a:r>
              <a:rPr lang="en-US" b="1" dirty="0" smtClean="0"/>
              <a:t>high</a:t>
            </a:r>
            <a:r>
              <a:rPr lang="en-US" dirty="0" smtClean="0"/>
              <a:t> achieving students from across the district or state.</a:t>
            </a:r>
          </a:p>
          <a:p>
            <a:pPr eaLnBrk="1" hangingPunct="1">
              <a:spcBef>
                <a:spcPct val="0"/>
              </a:spcBef>
            </a:pPr>
            <a:r>
              <a:rPr lang="en-US" b="1" dirty="0" smtClean="0"/>
              <a:t>Low</a:t>
            </a:r>
            <a:r>
              <a:rPr lang="en-US" dirty="0" smtClean="0"/>
              <a:t> Achieving students in School C are compared to typical growth for similar </a:t>
            </a:r>
            <a:r>
              <a:rPr lang="en-US" b="1" dirty="0" smtClean="0"/>
              <a:t>low </a:t>
            </a:r>
            <a:r>
              <a:rPr lang="en-US" dirty="0" smtClean="0"/>
              <a:t>achieving students from across the district or state.</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BCEE79-2EBE-4773-A117-DB3DB74032DA}"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VARC</a:t>
            </a:r>
            <a:r>
              <a:rPr lang="en-US" baseline="0" dirty="0" smtClean="0"/>
              <a:t>-suggested answers:</a:t>
            </a:r>
          </a:p>
          <a:p>
            <a:endParaRPr lang="en-US" baseline="0" dirty="0"/>
          </a:p>
          <a:p>
            <a:r>
              <a:rPr lang="en-US" dirty="0" smtClean="0"/>
              <a:t>What would you tell a teacher or principal who said </a:t>
            </a:r>
            <a:r>
              <a:rPr lang="en-US" dirty="0" smtClean="0">
                <a:solidFill>
                  <a:srgbClr val="0060AA"/>
                </a:solidFill>
              </a:rPr>
              <a:t>Value-Added</a:t>
            </a:r>
            <a:r>
              <a:rPr lang="en-US" dirty="0" smtClean="0"/>
              <a:t> was not fair to schools with:</a:t>
            </a:r>
          </a:p>
          <a:p>
            <a:pPr lvl="1"/>
            <a:r>
              <a:rPr lang="en-US" dirty="0" smtClean="0"/>
              <a:t>High </a:t>
            </a:r>
            <a:r>
              <a:rPr lang="en-US" dirty="0" smtClean="0">
                <a:solidFill>
                  <a:srgbClr val="DD3B3C"/>
                </a:solidFill>
              </a:rPr>
              <a:t>achieving</a:t>
            </a:r>
            <a:r>
              <a:rPr lang="en-US" dirty="0" smtClean="0"/>
              <a:t> students?</a:t>
            </a:r>
          </a:p>
          <a:p>
            <a:pPr lvl="1"/>
            <a:r>
              <a:rPr lang="en-US" dirty="0" smtClean="0"/>
              <a:t>Low </a:t>
            </a:r>
            <a:r>
              <a:rPr lang="en-US" dirty="0" smtClean="0">
                <a:solidFill>
                  <a:srgbClr val="DD3B3C"/>
                </a:solidFill>
              </a:rPr>
              <a:t>achieving</a:t>
            </a:r>
            <a:r>
              <a:rPr lang="en-US" dirty="0" smtClean="0"/>
              <a:t> students?</a:t>
            </a:r>
          </a:p>
          <a:p>
            <a:pPr lvl="1"/>
            <a:endParaRPr lang="en-US" dirty="0" smtClean="0"/>
          </a:p>
          <a:p>
            <a:pPr lvl="0"/>
            <a:r>
              <a:rPr lang="en-US" dirty="0" smtClean="0"/>
              <a:t>The</a:t>
            </a:r>
            <a:r>
              <a:rPr lang="en-US" baseline="0" dirty="0" smtClean="0"/>
              <a:t> answer in both these cases is that Value-Added estimates take into account the starting point of students. The growth of your students is compared to the growth of similarly achieving students from across the district or state.</a:t>
            </a:r>
          </a:p>
          <a:p>
            <a:pPr lvl="0"/>
            <a:r>
              <a:rPr lang="en-US" baseline="0" dirty="0" smtClean="0"/>
              <a:t>If it turns out that high-achieving students grow at a slower rate than low-achieving students across the state, then the amount of predicted growth for your students will be adjusted to compensate.</a:t>
            </a:r>
          </a:p>
          <a:p>
            <a:pPr lvl="1"/>
            <a:endParaRPr lang="en-US" dirty="0" smtClean="0"/>
          </a:p>
          <a:p>
            <a:pPr lvl="1"/>
            <a:endParaRPr lang="en-US" dirty="0" smtClean="0"/>
          </a:p>
          <a:p>
            <a:r>
              <a:rPr lang="en-US" dirty="0" smtClean="0"/>
              <a:t>Is </a:t>
            </a:r>
            <a:r>
              <a:rPr lang="en-US" dirty="0" smtClean="0">
                <a:solidFill>
                  <a:srgbClr val="0060AA"/>
                </a:solidFill>
              </a:rPr>
              <a:t>Value-Added</a:t>
            </a:r>
            <a:r>
              <a:rPr lang="en-US" dirty="0" smtClean="0"/>
              <a:t> incompatible with the notion of high expectations for all students?</a:t>
            </a:r>
          </a:p>
          <a:p>
            <a:endParaRPr lang="en-US" baseline="0" dirty="0" smtClean="0"/>
          </a:p>
          <a:p>
            <a:r>
              <a:rPr lang="en-US" baseline="0" dirty="0" smtClean="0"/>
              <a:t>One key point to make here is what is the purpose of a measure and what are we evaluating.</a:t>
            </a:r>
          </a:p>
          <a:p>
            <a:endParaRPr lang="en-US" baseline="0" dirty="0" smtClean="0"/>
          </a:p>
          <a:p>
            <a:r>
              <a:rPr lang="en-US" baseline="0" dirty="0" smtClean="0"/>
              <a:t>In the Oak Tree Analogy, we are not evaluating oak trees. We are evaluating the gardeners.</a:t>
            </a:r>
          </a:p>
          <a:p>
            <a:r>
              <a:rPr lang="en-US" baseline="0" dirty="0" smtClean="0"/>
              <a:t>It seems to follow that in order to fairly evaluate the gardeners, it’s logical to take into consideration the effect of external factors. This is not a goal-setting exercise for the trees. It’s a way to measure the impact of the gardeners in a fair way.</a:t>
            </a:r>
          </a:p>
          <a:p>
            <a:endParaRPr lang="en-US" baseline="0" dirty="0" smtClean="0"/>
          </a:p>
          <a:p>
            <a:r>
              <a:rPr lang="en-US" baseline="0" dirty="0" smtClean="0"/>
              <a:t>In this section, the gardeners could both aspire to have towering 100” oak trees at the end of the year even though they started at 28” and 93”.</a:t>
            </a:r>
          </a:p>
          <a:p>
            <a:r>
              <a:rPr lang="en-US" baseline="0" dirty="0" smtClean="0"/>
              <a:t>Our goal to get all trees to 100” by age 5, but we know this would put the gardener with a 28” tree at a disadvantage for their effectiveness rating.</a:t>
            </a:r>
          </a:p>
          <a:p>
            <a:endParaRPr lang="en-US" baseline="0" dirty="0" smtClean="0"/>
          </a:p>
          <a:p>
            <a:r>
              <a:rPr lang="en-US" baseline="0" dirty="0" smtClean="0"/>
              <a:t>In the same way in education, we can have high expectations for all our students but realize that holding teachers accountable by the same standard creates bias in their evaluations of effectiveness.</a:t>
            </a:r>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Imagine</a:t>
            </a:r>
            <a:r>
              <a:rPr lang="en-US" baseline="0" dirty="0" smtClean="0"/>
              <a:t> we want to evaluate another pair of gardeners and we notice that there is something else different about their trees that we have not controlled for in the model.</a:t>
            </a:r>
          </a:p>
          <a:p>
            <a:pPr eaLnBrk="1" hangingPunct="1">
              <a:spcBef>
                <a:spcPct val="0"/>
              </a:spcBef>
            </a:pPr>
            <a:endParaRPr lang="en-US" baseline="0" dirty="0" smtClean="0"/>
          </a:p>
          <a:p>
            <a:pPr eaLnBrk="1" hangingPunct="1">
              <a:spcBef>
                <a:spcPct val="0"/>
              </a:spcBef>
            </a:pPr>
            <a:r>
              <a:rPr lang="en-US" baseline="0" dirty="0" smtClean="0"/>
              <a:t>In this example, Oak F has many more leaves than Oak E.</a:t>
            </a:r>
          </a:p>
          <a:p>
            <a:pPr eaLnBrk="1" hangingPunct="1">
              <a:spcBef>
                <a:spcPct val="0"/>
              </a:spcBef>
            </a:pPr>
            <a:endParaRPr lang="en-US" baseline="0" dirty="0" smtClean="0"/>
          </a:p>
          <a:p>
            <a:pPr eaLnBrk="1" hangingPunct="1">
              <a:spcBef>
                <a:spcPct val="0"/>
              </a:spcBef>
            </a:pPr>
            <a:r>
              <a:rPr lang="en-US" baseline="0" dirty="0" smtClean="0"/>
              <a:t>Is this something we could account for in our predictions?</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16</a:t>
            </a:fld>
            <a:endParaRPr lang="en-US" dirty="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aseline="0" dirty="0" smtClean="0"/>
              <a:t>In order to be considered for inclusion in the Value-Added model, a characteristic must meet several requirements:</a:t>
            </a:r>
          </a:p>
          <a:p>
            <a:pPr eaLnBrk="1" hangingPunct="1">
              <a:spcBef>
                <a:spcPct val="0"/>
              </a:spcBef>
            </a:pPr>
            <a:endParaRPr lang="en-US" baseline="0" dirty="0" smtClean="0"/>
          </a:p>
          <a:p>
            <a:pPr eaLnBrk="1" hangingPunct="1">
              <a:spcBef>
                <a:spcPct val="0"/>
              </a:spcBef>
            </a:pPr>
            <a:r>
              <a:rPr lang="en-US" baseline="0" dirty="0" smtClean="0"/>
              <a:t>Check 1: Is this factor outside the gardener’s influence?</a:t>
            </a:r>
          </a:p>
          <a:p>
            <a:pPr eaLnBrk="1" hangingPunct="1">
              <a:spcBef>
                <a:spcPct val="0"/>
              </a:spcBef>
            </a:pPr>
            <a:r>
              <a:rPr lang="en-US" baseline="0" dirty="0" smtClean="0"/>
              <a:t>Check 2: Do we have reliable data?</a:t>
            </a:r>
          </a:p>
          <a:p>
            <a:pPr eaLnBrk="1" hangingPunct="1">
              <a:spcBef>
                <a:spcPct val="0"/>
              </a:spcBef>
            </a:pPr>
            <a:r>
              <a:rPr lang="en-US" baseline="0" dirty="0" smtClean="0"/>
              <a:t>Check 3: Can we approximate it with other data?</a:t>
            </a:r>
          </a:p>
          <a:p>
            <a:pPr eaLnBrk="1" hangingPunct="1">
              <a:spcBef>
                <a:spcPct val="0"/>
              </a:spcBef>
            </a:pPr>
            <a:r>
              <a:rPr lang="en-US" baseline="0" dirty="0" smtClean="0"/>
              <a:t>Check 4: Does it increase the predictive power of the model?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Check 1: Is this factor outside the gardener’s influence?</a:t>
            </a:r>
          </a:p>
          <a:p>
            <a:endParaRPr lang="en-US" dirty="0" smtClean="0"/>
          </a:p>
          <a:p>
            <a:r>
              <a:rPr lang="en-US" dirty="0" smtClean="0"/>
              <a:t>Here</a:t>
            </a:r>
            <a:r>
              <a:rPr lang="en-US" baseline="0" dirty="0" smtClean="0"/>
              <a:t> are some examples of categorized factors.</a:t>
            </a:r>
          </a:p>
          <a:p>
            <a:endParaRPr lang="en-US" baseline="0" dirty="0" smtClean="0"/>
          </a:p>
          <a:p>
            <a:r>
              <a:rPr lang="en-US" baseline="0" dirty="0" smtClean="0"/>
              <a:t>In a Value-Added model, we could potentially control for items in the green box.</a:t>
            </a:r>
          </a:p>
          <a:p>
            <a:endParaRPr lang="en-US" baseline="0" dirty="0" smtClean="0"/>
          </a:p>
          <a:p>
            <a:r>
              <a:rPr lang="en-US" baseline="0" dirty="0" smtClean="0"/>
              <a:t>Since the gardener could influence items in the red box, we would NOT want to control for them in the Value-Added model.</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Check 2: Do we have reliable data?</a:t>
            </a:r>
          </a:p>
          <a:p>
            <a:endParaRPr lang="en-US" dirty="0" smtClean="0"/>
          </a:p>
          <a:p>
            <a:r>
              <a:rPr lang="en-US" dirty="0" smtClean="0"/>
              <a:t>In</a:t>
            </a:r>
            <a:r>
              <a:rPr lang="en-US" baseline="0" dirty="0" smtClean="0"/>
              <a:t> 7% of cases, actual leaf number was recorded for trees. This is not enough to include this data in the Value-Added model.</a:t>
            </a:r>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Check 3: Can we approximate it with other data?</a:t>
            </a:r>
          </a:p>
          <a:p>
            <a:endParaRPr lang="en-US" dirty="0" smtClean="0"/>
          </a:p>
          <a:p>
            <a:r>
              <a:rPr lang="en-US" dirty="0" smtClean="0"/>
              <a:t>It may be the case that canopy diameter could be used as a proxy for the real data we</a:t>
            </a:r>
            <a:r>
              <a:rPr lang="en-US" baseline="0" dirty="0" smtClean="0"/>
              <a:t> desire.</a:t>
            </a:r>
            <a:endParaRPr lang="en-US" dirty="0" smtClean="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data we do have available about canopy diameter might help us measure the effect of leaf number.</a:t>
            </a:r>
          </a:p>
          <a:p>
            <a:pPr eaLnBrk="1" hangingPunct="1">
              <a:spcBef>
                <a:spcPct val="0"/>
              </a:spcBef>
            </a:pPr>
            <a:endParaRPr lang="en-US" baseline="0" dirty="0" smtClean="0"/>
          </a:p>
          <a:p>
            <a:pPr eaLnBrk="1" hangingPunct="1">
              <a:spcBef>
                <a:spcPct val="0"/>
              </a:spcBef>
            </a:pPr>
            <a:r>
              <a:rPr lang="en-US" baseline="0" dirty="0" smtClean="0"/>
              <a:t>Check 4 involves increasing the predictive power to the model.</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21</a:t>
            </a:fld>
            <a:endParaRPr lang="en-US" dirty="0"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If we find a relationship between starting diameter and growth, we would want to control for starting diameter in the Value-Added model.</a:t>
            </a:r>
          </a:p>
          <a:p>
            <a:pPr eaLnBrk="1" hangingPunct="1">
              <a:spcBef>
                <a:spcPct val="0"/>
              </a:spcBef>
            </a:pPr>
            <a:endParaRPr lang="en-US" dirty="0" smtClean="0"/>
          </a:p>
          <a:p>
            <a:pPr eaLnBrk="1" hangingPunct="1">
              <a:spcBef>
                <a:spcPct val="0"/>
              </a:spcBef>
            </a:pPr>
            <a:r>
              <a:rPr lang="en-US" dirty="0" smtClean="0"/>
              <a:t>We might find that on its own, tree diameter does</a:t>
            </a:r>
            <a:r>
              <a:rPr lang="en-US" baseline="0" dirty="0" smtClean="0"/>
              <a:t> not have a clear effect on growth.</a:t>
            </a:r>
          </a:p>
          <a:p>
            <a:pPr eaLnBrk="1" hangingPunct="1">
              <a:spcBef>
                <a:spcPct val="0"/>
              </a:spcBef>
            </a:pPr>
            <a:endParaRPr lang="en-US" baseline="0"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96057-0E49-448C-9087-1169B0543379}" type="slidenum">
              <a:rPr lang="en-US" smtClean="0">
                <a:solidFill>
                  <a:srgbClr val="000000"/>
                </a:solidFill>
              </a:rPr>
              <a:pPr fontAlgn="base">
                <a:spcBef>
                  <a:spcPct val="0"/>
                </a:spcBef>
                <a:spcAft>
                  <a:spcPct val="0"/>
                </a:spcAft>
                <a:defRPr/>
              </a:pPr>
              <a:t>22</a:t>
            </a:fld>
            <a:endParaRPr lang="en-US"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our analogy</a:t>
            </a:r>
            <a:r>
              <a:rPr lang="en-US" baseline="0" dirty="0" smtClean="0"/>
              <a:t> versus education context table, we mentioned prior tree height but did not go into details about this characteristic.</a:t>
            </a:r>
          </a:p>
          <a:p>
            <a:pPr eaLnBrk="1" hangingPunct="1">
              <a:spcBef>
                <a:spcPct val="0"/>
              </a:spcBef>
            </a:pPr>
            <a:endParaRPr lang="en-US" baseline="0" dirty="0" smtClean="0"/>
          </a:p>
          <a:p>
            <a:pPr eaLnBrk="1" hangingPunct="1">
              <a:spcBef>
                <a:spcPct val="0"/>
              </a:spcBef>
            </a:pPr>
            <a:r>
              <a:rPr lang="en-US" baseline="0" dirty="0" smtClean="0"/>
              <a:t>These two gardeners are about to care for these two trees for the next year.</a:t>
            </a:r>
            <a:endParaRPr lang="en-US" dirty="0" smtClean="0"/>
          </a:p>
          <a:p>
            <a:pPr eaLnBrk="1" hangingPunct="1">
              <a:spcBef>
                <a:spcPct val="0"/>
              </a:spcBef>
            </a:pPr>
            <a:endParaRPr lang="en-US" dirty="0" smtClean="0"/>
          </a:p>
          <a:p>
            <a:pPr eaLnBrk="1" hangingPunct="1">
              <a:spcBef>
                <a:spcPct val="0"/>
              </a:spcBef>
            </a:pPr>
            <a:r>
              <a:rPr lang="en-US" dirty="0" smtClean="0"/>
              <a:t>If we were using an achievement</a:t>
            </a:r>
            <a:r>
              <a:rPr lang="en-US" baseline="0" dirty="0" smtClean="0"/>
              <a:t> model, which gardener would you rather be?</a:t>
            </a:r>
          </a:p>
          <a:p>
            <a:pPr eaLnBrk="1" hangingPunct="1">
              <a:spcBef>
                <a:spcPct val="0"/>
              </a:spcBef>
            </a:pPr>
            <a:endParaRPr lang="en-US" baseline="0" dirty="0" smtClean="0"/>
          </a:p>
          <a:p>
            <a:pPr eaLnBrk="1" hangingPunct="1">
              <a:spcBef>
                <a:spcPct val="0"/>
              </a:spcBef>
            </a:pPr>
            <a:r>
              <a:rPr lang="en-US" baseline="0" dirty="0" smtClean="0"/>
              <a:t>How can we be fair to these gardeners in our Value-Added model?</a:t>
            </a:r>
            <a:endParaRPr 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4</a:t>
            </a:fld>
            <a:endParaRPr lang="en-US" dirty="0"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We might find that tree diameter has a strong effect on growth.</a:t>
            </a:r>
          </a:p>
          <a:p>
            <a:pPr eaLnBrk="1" hangingPunct="1">
              <a:spcBef>
                <a:spcPct val="0"/>
              </a:spcBef>
            </a:pPr>
            <a:endParaRPr lang="en-US" baseline="0" dirty="0" smtClean="0"/>
          </a:p>
          <a:p>
            <a:pPr eaLnBrk="1" hangingPunct="1">
              <a:spcBef>
                <a:spcPct val="0"/>
              </a:spcBef>
            </a:pPr>
            <a:r>
              <a:rPr lang="en-US" baseline="0" dirty="0" smtClean="0"/>
              <a:t>If so, we would want to include starting tree diameter in our predictions to be fair to the gardeners.</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96057-0E49-448C-9087-1169B0543379}" type="slidenum">
              <a:rPr lang="en-US" smtClean="0">
                <a:solidFill>
                  <a:srgbClr val="000000"/>
                </a:solidFill>
              </a:rPr>
              <a:pPr fontAlgn="base">
                <a:spcBef>
                  <a:spcPct val="0"/>
                </a:spcBef>
                <a:spcAft>
                  <a:spcPct val="0"/>
                </a:spcAft>
                <a:defRPr/>
              </a:pPr>
              <a:t>23</a:t>
            </a:fld>
            <a:endParaRPr lang="en-US" dirty="0"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aseline="0" dirty="0" smtClean="0"/>
              <a:t>In order to be considered for inclusion in the Value-Added model, a characteristic must meet several requirements:</a:t>
            </a:r>
          </a:p>
          <a:p>
            <a:pPr eaLnBrk="1" hangingPunct="1">
              <a:spcBef>
                <a:spcPct val="0"/>
              </a:spcBef>
            </a:pPr>
            <a:endParaRPr lang="en-US" baseline="0" dirty="0" smtClean="0"/>
          </a:p>
          <a:p>
            <a:pPr eaLnBrk="1" hangingPunct="1">
              <a:spcBef>
                <a:spcPct val="0"/>
              </a:spcBef>
            </a:pPr>
            <a:r>
              <a:rPr lang="en-US" baseline="0" dirty="0" smtClean="0"/>
              <a:t>Check 1: Is this factor outside the gardener’s influence?</a:t>
            </a:r>
          </a:p>
          <a:p>
            <a:pPr eaLnBrk="1" hangingPunct="1">
              <a:spcBef>
                <a:spcPct val="0"/>
              </a:spcBef>
            </a:pPr>
            <a:r>
              <a:rPr lang="en-US" baseline="0" dirty="0" smtClean="0"/>
              <a:t>Check 2: Do we have reliable data?</a:t>
            </a:r>
          </a:p>
          <a:p>
            <a:pPr eaLnBrk="1" hangingPunct="1">
              <a:spcBef>
                <a:spcPct val="0"/>
              </a:spcBef>
            </a:pPr>
            <a:r>
              <a:rPr lang="en-US" baseline="0" dirty="0" smtClean="0"/>
              <a:t>Check 3: Can we approximate it with other data?</a:t>
            </a:r>
          </a:p>
          <a:p>
            <a:pPr eaLnBrk="1" hangingPunct="1">
              <a:spcBef>
                <a:spcPct val="0"/>
              </a:spcBef>
            </a:pPr>
            <a:r>
              <a:rPr lang="en-US" baseline="0" dirty="0" smtClean="0"/>
              <a:t>Check 4: Does it increase the predictive power of the model?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Check 1: Is this factor outside the gardener’s influence?</a:t>
            </a:r>
          </a:p>
          <a:p>
            <a:endParaRPr lang="en-US" dirty="0" smtClean="0"/>
          </a:p>
          <a:p>
            <a:r>
              <a:rPr lang="en-US" dirty="0" smtClean="0"/>
              <a:t>Here</a:t>
            </a:r>
            <a:r>
              <a:rPr lang="en-US" baseline="0" dirty="0" smtClean="0"/>
              <a:t> are some examples of categorized factors.</a:t>
            </a:r>
          </a:p>
          <a:p>
            <a:endParaRPr lang="en-US" baseline="0" dirty="0" smtClean="0"/>
          </a:p>
          <a:p>
            <a:r>
              <a:rPr lang="en-US" baseline="0" dirty="0" smtClean="0"/>
              <a:t>In a Value-Added model, we could potentially control for items in the green box.</a:t>
            </a:r>
          </a:p>
          <a:p>
            <a:endParaRPr lang="en-US" baseline="0" dirty="0" smtClean="0"/>
          </a:p>
          <a:p>
            <a:r>
              <a:rPr lang="en-US" baseline="0" dirty="0" smtClean="0"/>
              <a:t>Since the school or teacher could influence items in the red box, we would NOT want to control for them in the Value-Added model.</a:t>
            </a:r>
            <a:endParaRPr lang="en-US" dirty="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1C8514-E201-4AC3-AD6E-B6BFAAF0D188}" type="slidenum">
              <a:rPr lang="en-US" smtClean="0"/>
              <a:pPr fontAlgn="base">
                <a:spcBef>
                  <a:spcPct val="0"/>
                </a:spcBef>
                <a:spcAft>
                  <a:spcPct val="0"/>
                </a:spcAft>
                <a:defRPr/>
              </a:pPr>
              <a:t>25</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dirty="0" smtClean="0"/>
              <a:t>One example of a non-school factor we want to control for is household financial resources.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Ideally for our calculations, we would have a comprehensive list of resources available for each student.</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2FC69C-A8F7-4D42-B799-A889B534817D}" type="slidenum">
              <a:rPr lang="en-US" smtClean="0"/>
              <a:pPr fontAlgn="base">
                <a:spcBef>
                  <a:spcPct val="0"/>
                </a:spcBef>
                <a:spcAft>
                  <a:spcPct val="0"/>
                </a:spcAft>
                <a:defRPr/>
              </a:pPr>
              <a:t>26</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dirty="0" smtClean="0"/>
              <a:t>Since that data is not available, we use what we </a:t>
            </a:r>
            <a:r>
              <a:rPr lang="en-US" b="1" dirty="0" smtClean="0"/>
              <a:t>do</a:t>
            </a:r>
            <a:r>
              <a:rPr lang="en-US" dirty="0" smtClean="0"/>
              <a:t> have as a substitute for our ideal data.</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most districts and states, we use eligibility for free and reduced lunch status.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This does not give us a complete picture of the financial resources available at a student’s household, but it is related data and is the best approximation we have available on the topic.</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Using your knowledge of student learning, why might “household financial resources” have an effect on student growth?</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Reasons we have heard from educators include:</a:t>
            </a:r>
          </a:p>
          <a:p>
            <a:pPr eaLnBrk="1" fontAlgn="auto" hangingPunct="1">
              <a:spcBef>
                <a:spcPts val="0"/>
              </a:spcBef>
              <a:spcAft>
                <a:spcPts val="0"/>
              </a:spcAft>
              <a:defRPr/>
            </a:pPr>
            <a:r>
              <a:rPr lang="en-US" dirty="0" smtClean="0"/>
              <a:t>Different access to technology, such as computers at home</a:t>
            </a:r>
          </a:p>
          <a:p>
            <a:pPr eaLnBrk="1" fontAlgn="auto" hangingPunct="1">
              <a:spcBef>
                <a:spcPts val="0"/>
              </a:spcBef>
              <a:spcAft>
                <a:spcPts val="0"/>
              </a:spcAft>
              <a:defRPr/>
            </a:pPr>
            <a:r>
              <a:rPr lang="en-US" dirty="0" smtClean="0"/>
              <a:t>Different likelihood to have external help available, such as paid tutoring services</a:t>
            </a:r>
          </a:p>
          <a:p>
            <a:pPr eaLnBrk="1" fontAlgn="auto" hangingPunct="1">
              <a:spcBef>
                <a:spcPts val="0"/>
              </a:spcBef>
              <a:spcAft>
                <a:spcPts val="0"/>
              </a:spcAft>
              <a:defRPr/>
            </a:pPr>
            <a:r>
              <a:rPr lang="en-US" dirty="0" smtClean="0"/>
              <a:t>Possible difference in parental availability for homework and study help due to multiple jobs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You can probably think of other reasons why household financial resources might affect student growth.  Since these reasons are not something the school is responsible for, we want to remove the influence of this factor as best we can in order to fairly evaluate schools serving different student populations.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Check</a:t>
            </a:r>
            <a:r>
              <a:rPr lang="en-US" baseline="0" dirty="0" smtClean="0"/>
              <a:t> 4 would be based on a multivariate linear regression model to determine whether FRL status had an effect on student growth in your district or state.</a:t>
            </a:r>
          </a:p>
          <a:p>
            <a:pPr eaLnBrk="1" fontAlgn="auto" hangingPunct="1">
              <a:spcBef>
                <a:spcPts val="0"/>
              </a:spcBef>
              <a:spcAft>
                <a:spcPts val="0"/>
              </a:spcAft>
              <a:defRPr/>
            </a:pPr>
            <a:r>
              <a:rPr lang="en-US" dirty="0" smtClean="0"/>
              <a:t>If we find a district-wide or state-wide difference in growth trend based on financial resources, we can customized our predicted outcomes for students based on this characteristic.</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i="1" dirty="0" smtClean="0"/>
              <a:t>LIVE PRESENTER NOTES:</a:t>
            </a:r>
          </a:p>
          <a:p>
            <a:pPr eaLnBrk="1" fontAlgn="auto" hangingPunct="1">
              <a:spcBef>
                <a:spcPts val="0"/>
              </a:spcBef>
              <a:spcAft>
                <a:spcPts val="0"/>
              </a:spcAft>
              <a:defRPr/>
            </a:pPr>
            <a:endParaRPr lang="en-US" i="1" dirty="0" smtClean="0"/>
          </a:p>
          <a:p>
            <a:pPr eaLnBrk="1" fontAlgn="auto" hangingPunct="1">
              <a:spcBef>
                <a:spcPts val="0"/>
              </a:spcBef>
              <a:spcAft>
                <a:spcPts val="0"/>
              </a:spcAft>
              <a:defRPr/>
            </a:pPr>
            <a:r>
              <a:rPr lang="en-US" i="1" dirty="0" smtClean="0"/>
              <a:t>Some possible talking points on the question:</a:t>
            </a:r>
          </a:p>
          <a:p>
            <a:pPr eaLnBrk="1" fontAlgn="auto" hangingPunct="1">
              <a:spcBef>
                <a:spcPts val="0"/>
              </a:spcBef>
              <a:spcAft>
                <a:spcPts val="0"/>
              </a:spcAft>
              <a:buFontTx/>
              <a:buChar char="-"/>
              <a:defRPr/>
            </a:pPr>
            <a:r>
              <a:rPr lang="en-US" i="1" dirty="0" smtClean="0"/>
              <a:t>Doug Harris’s book points (summer learning loss, etc.)</a:t>
            </a:r>
          </a:p>
          <a:p>
            <a:pPr eaLnBrk="1" fontAlgn="auto" hangingPunct="1">
              <a:spcBef>
                <a:spcPts val="0"/>
              </a:spcBef>
              <a:spcAft>
                <a:spcPts val="0"/>
              </a:spcAft>
              <a:buFontTx/>
              <a:buChar char="-"/>
              <a:defRPr/>
            </a:pPr>
            <a:endParaRPr lang="en-US" i="1" dirty="0" smtClean="0"/>
          </a:p>
          <a:p>
            <a:pPr eaLnBrk="1" fontAlgn="auto" hangingPunct="1">
              <a:spcBef>
                <a:spcPts val="0"/>
              </a:spcBef>
              <a:spcAft>
                <a:spcPts val="0"/>
              </a:spcAft>
              <a:buFontTx/>
              <a:buChar char="-"/>
              <a:defRPr/>
            </a:pPr>
            <a:r>
              <a:rPr lang="en-US" i="1" dirty="0" smtClean="0">
                <a:solidFill>
                  <a:schemeClr val="accent1">
                    <a:lumMod val="75000"/>
                  </a:schemeClr>
                </a:solidFill>
              </a:rPr>
              <a:t>From Doug Harris Book:</a:t>
            </a:r>
          </a:p>
          <a:p>
            <a:pPr eaLnBrk="1" fontAlgn="auto" hangingPunct="1">
              <a:spcBef>
                <a:spcPts val="0"/>
              </a:spcBef>
              <a:spcAft>
                <a:spcPts val="0"/>
              </a:spcAft>
              <a:buFontTx/>
              <a:buChar char="-"/>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“Should value-added models take into account student race,</a:t>
            </a:r>
          </a:p>
          <a:p>
            <a:pPr eaLnBrk="1" fontAlgn="auto" hangingPunct="1">
              <a:spcBef>
                <a:spcPts val="0"/>
              </a:spcBef>
              <a:spcAft>
                <a:spcPts val="0"/>
              </a:spcAft>
              <a:defRPr/>
            </a:pPr>
            <a:r>
              <a:rPr lang="en-US" i="1" dirty="0" smtClean="0">
                <a:solidFill>
                  <a:schemeClr val="accent1">
                    <a:lumMod val="75000"/>
                  </a:schemeClr>
                </a:solidFill>
              </a:rPr>
              <a:t>income, and other student factors in estimating value-added? </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This is one of the more controversial questions in using value-added for</a:t>
            </a:r>
          </a:p>
          <a:p>
            <a:pPr eaLnBrk="1" fontAlgn="auto" hangingPunct="1">
              <a:spcBef>
                <a:spcPts val="0"/>
              </a:spcBef>
              <a:spcAft>
                <a:spcPts val="0"/>
              </a:spcAft>
              <a:defRPr/>
            </a:pPr>
            <a:r>
              <a:rPr lang="en-US" i="1" dirty="0" smtClean="0">
                <a:solidFill>
                  <a:schemeClr val="accent1">
                    <a:lumMod val="75000"/>
                  </a:schemeClr>
                </a:solidFill>
              </a:rPr>
              <a:t>accountability. In one respect, the issue boils down to whether taking</a:t>
            </a:r>
          </a:p>
          <a:p>
            <a:pPr eaLnBrk="1" fontAlgn="auto" hangingPunct="1">
              <a:spcBef>
                <a:spcPts val="0"/>
              </a:spcBef>
              <a:spcAft>
                <a:spcPts val="0"/>
              </a:spcAft>
              <a:defRPr/>
            </a:pPr>
            <a:r>
              <a:rPr lang="en-US" i="1" dirty="0" smtClean="0">
                <a:solidFill>
                  <a:schemeClr val="accent1">
                    <a:lumMod val="75000"/>
                  </a:schemeClr>
                </a:solidFill>
              </a:rPr>
              <a:t>into account prior achievement is enough. Race, ethnicity, and</a:t>
            </a:r>
          </a:p>
          <a:p>
            <a:pPr eaLnBrk="1" fontAlgn="auto" hangingPunct="1">
              <a:spcBef>
                <a:spcPts val="0"/>
              </a:spcBef>
              <a:spcAft>
                <a:spcPts val="0"/>
              </a:spcAft>
              <a:defRPr/>
            </a:pPr>
            <a:r>
              <a:rPr lang="en-US" i="1" dirty="0" smtClean="0">
                <a:solidFill>
                  <a:schemeClr val="accent1">
                    <a:lumMod val="75000"/>
                  </a:schemeClr>
                </a:solidFill>
              </a:rPr>
              <a:t>income are after all closely related to student attainment on test scores</a:t>
            </a:r>
          </a:p>
          <a:p>
            <a:pPr eaLnBrk="1" fontAlgn="auto" hangingPunct="1">
              <a:spcBef>
                <a:spcPts val="0"/>
              </a:spcBef>
              <a:spcAft>
                <a:spcPts val="0"/>
              </a:spcAft>
              <a:defRPr/>
            </a:pPr>
            <a:r>
              <a:rPr lang="en-US" i="1" dirty="0" smtClean="0">
                <a:solidFill>
                  <a:schemeClr val="accent1">
                    <a:lumMod val="75000"/>
                  </a:schemeClr>
                </a:solidFill>
              </a:rPr>
              <a:t>(see Figure 1.1). But it turns out that these factors are less closely</a:t>
            </a:r>
          </a:p>
          <a:p>
            <a:pPr eaLnBrk="1" fontAlgn="auto" hangingPunct="1">
              <a:spcBef>
                <a:spcPts val="0"/>
              </a:spcBef>
              <a:spcAft>
                <a:spcPts val="0"/>
              </a:spcAft>
              <a:defRPr/>
            </a:pPr>
            <a:r>
              <a:rPr lang="en-US" i="1" dirty="0" smtClean="0">
                <a:solidFill>
                  <a:schemeClr val="accent1">
                    <a:lumMod val="75000"/>
                  </a:schemeClr>
                </a:solidFill>
              </a:rPr>
              <a:t>related to achievement growth.</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The reason for this should be intuitive: if student demographics</a:t>
            </a:r>
          </a:p>
          <a:p>
            <a:pPr eaLnBrk="1" fontAlgn="auto" hangingPunct="1">
              <a:spcBef>
                <a:spcPts val="0"/>
              </a:spcBef>
              <a:spcAft>
                <a:spcPts val="0"/>
              </a:spcAft>
              <a:defRPr/>
            </a:pPr>
            <a:r>
              <a:rPr lang="en-US" i="1" dirty="0" smtClean="0">
                <a:solidFill>
                  <a:schemeClr val="accent1">
                    <a:lumMod val="75000"/>
                  </a:schemeClr>
                </a:solidFill>
              </a:rPr>
              <a:t>are associated with achievement in every grade, then the association</a:t>
            </a:r>
          </a:p>
          <a:p>
            <a:pPr eaLnBrk="1" fontAlgn="auto" hangingPunct="1">
              <a:spcBef>
                <a:spcPts val="0"/>
              </a:spcBef>
              <a:spcAft>
                <a:spcPts val="0"/>
              </a:spcAft>
              <a:defRPr/>
            </a:pPr>
            <a:r>
              <a:rPr lang="en-US" i="1" dirty="0" smtClean="0">
                <a:solidFill>
                  <a:schemeClr val="accent1">
                    <a:lumMod val="75000"/>
                  </a:schemeClr>
                </a:solidFill>
              </a:rPr>
              <a:t>should largely “cancel out” when subtracting the two. Here is a</a:t>
            </a:r>
          </a:p>
          <a:p>
            <a:pPr eaLnBrk="1" fontAlgn="auto" hangingPunct="1">
              <a:spcBef>
                <a:spcPts val="0"/>
              </a:spcBef>
              <a:spcAft>
                <a:spcPts val="0"/>
              </a:spcAft>
              <a:defRPr/>
            </a:pPr>
            <a:r>
              <a:rPr lang="en-US" i="1" dirty="0" smtClean="0">
                <a:solidFill>
                  <a:schemeClr val="accent1">
                    <a:lumMod val="75000"/>
                  </a:schemeClr>
                </a:solidFill>
              </a:rPr>
              <a:t>simple, concrete example to highlight this: Suppose that a student</a:t>
            </a:r>
          </a:p>
          <a:p>
            <a:pPr eaLnBrk="1" fontAlgn="auto" hangingPunct="1">
              <a:spcBef>
                <a:spcPts val="0"/>
              </a:spcBef>
              <a:spcAft>
                <a:spcPts val="0"/>
              </a:spcAft>
              <a:defRPr/>
            </a:pPr>
            <a:r>
              <a:rPr lang="en-US" i="1" dirty="0" smtClean="0">
                <a:solidFill>
                  <a:schemeClr val="accent1">
                    <a:lumMod val="75000"/>
                  </a:schemeClr>
                </a:solidFill>
              </a:rPr>
              <a:t>scored 60 points in one year and 80 points in the next year and grade,</a:t>
            </a:r>
          </a:p>
          <a:p>
            <a:pPr eaLnBrk="1" fontAlgn="auto" hangingPunct="1">
              <a:spcBef>
                <a:spcPts val="0"/>
              </a:spcBef>
              <a:spcAft>
                <a:spcPts val="0"/>
              </a:spcAft>
              <a:defRPr/>
            </a:pPr>
            <a:r>
              <a:rPr lang="en-US" i="1" dirty="0" smtClean="0">
                <a:solidFill>
                  <a:schemeClr val="accent1">
                    <a:lumMod val="75000"/>
                  </a:schemeClr>
                </a:solidFill>
              </a:rPr>
              <a:t>for growth of 20 points. Now, suppose that part of the reason</a:t>
            </a:r>
          </a:p>
          <a:p>
            <a:pPr eaLnBrk="1" fontAlgn="auto" hangingPunct="1">
              <a:spcBef>
                <a:spcPts val="0"/>
              </a:spcBef>
              <a:spcAft>
                <a:spcPts val="0"/>
              </a:spcAft>
              <a:defRPr/>
            </a:pPr>
            <a:r>
              <a:rPr lang="en-US" i="1" dirty="0" smtClean="0">
                <a:solidFill>
                  <a:schemeClr val="accent1">
                    <a:lumMod val="75000"/>
                  </a:schemeClr>
                </a:solidFill>
              </a:rPr>
              <a:t>explaining these scores is that fact that the students’ parents do not</a:t>
            </a:r>
          </a:p>
          <a:p>
            <a:pPr eaLnBrk="1" fontAlgn="auto" hangingPunct="1">
              <a:spcBef>
                <a:spcPts val="0"/>
              </a:spcBef>
              <a:spcAft>
                <a:spcPts val="0"/>
              </a:spcAft>
              <a:defRPr/>
            </a:pPr>
            <a:r>
              <a:rPr lang="en-US" i="1" dirty="0" smtClean="0">
                <a:solidFill>
                  <a:schemeClr val="accent1">
                    <a:lumMod val="75000"/>
                  </a:schemeClr>
                </a:solidFill>
              </a:rPr>
              <a:t>make sure the child does her homework each night (in all years). This</a:t>
            </a:r>
          </a:p>
          <a:p>
            <a:pPr eaLnBrk="1" fontAlgn="auto" hangingPunct="1">
              <a:spcBef>
                <a:spcPts val="0"/>
              </a:spcBef>
              <a:spcAft>
                <a:spcPts val="0"/>
              </a:spcAft>
              <a:defRPr/>
            </a:pPr>
            <a:r>
              <a:rPr lang="en-US" i="1" dirty="0" smtClean="0">
                <a:solidFill>
                  <a:schemeClr val="accent1">
                    <a:lumMod val="75000"/>
                  </a:schemeClr>
                </a:solidFill>
              </a:rPr>
              <a:t>might reduce the student’s score by 5 points in each year from what it</a:t>
            </a:r>
          </a:p>
          <a:p>
            <a:pPr eaLnBrk="1" fontAlgn="auto" hangingPunct="1">
              <a:spcBef>
                <a:spcPts val="0"/>
              </a:spcBef>
              <a:spcAft>
                <a:spcPts val="0"/>
              </a:spcAft>
              <a:defRPr/>
            </a:pPr>
            <a:r>
              <a:rPr lang="en-US" i="1" dirty="0" smtClean="0">
                <a:solidFill>
                  <a:schemeClr val="accent1">
                    <a:lumMod val="75000"/>
                  </a:schemeClr>
                </a:solidFill>
              </a:rPr>
              <a:t>would have been. So, the student would have scored 65 and 85</a:t>
            </a:r>
          </a:p>
          <a:p>
            <a:pPr eaLnBrk="1" fontAlgn="auto" hangingPunct="1">
              <a:spcBef>
                <a:spcPts val="0"/>
              </a:spcBef>
              <a:spcAft>
                <a:spcPts val="0"/>
              </a:spcAft>
              <a:defRPr/>
            </a:pPr>
            <a:r>
              <a:rPr lang="en-US" i="1" dirty="0" smtClean="0">
                <a:solidFill>
                  <a:schemeClr val="accent1">
                    <a:lumMod val="75000"/>
                  </a:schemeClr>
                </a:solidFill>
              </a:rPr>
              <a:t>(instead of 60 and 8) if the student had done her homework. Notice</a:t>
            </a:r>
          </a:p>
          <a:p>
            <a:pPr eaLnBrk="1" fontAlgn="auto" hangingPunct="1">
              <a:spcBef>
                <a:spcPts val="0"/>
              </a:spcBef>
              <a:spcAft>
                <a:spcPts val="0"/>
              </a:spcAft>
              <a:defRPr/>
            </a:pPr>
            <a:r>
              <a:rPr lang="en-US" i="1" dirty="0" smtClean="0">
                <a:solidFill>
                  <a:schemeClr val="accent1">
                    <a:lumMod val="75000"/>
                  </a:schemeClr>
                </a:solidFill>
              </a:rPr>
              <a:t>that the growth is exactly the same in both cases—20 points. So long</a:t>
            </a:r>
          </a:p>
          <a:p>
            <a:pPr eaLnBrk="1" fontAlgn="auto" hangingPunct="1">
              <a:spcBef>
                <a:spcPts val="0"/>
              </a:spcBef>
              <a:spcAft>
                <a:spcPts val="0"/>
              </a:spcAft>
              <a:defRPr/>
            </a:pPr>
            <a:r>
              <a:rPr lang="en-US" i="1" dirty="0" smtClean="0">
                <a:solidFill>
                  <a:schemeClr val="accent1">
                    <a:lumMod val="75000"/>
                  </a:schemeClr>
                </a:solidFill>
              </a:rPr>
              <a:t>as the influence on student scores is constant over time, the influence</a:t>
            </a:r>
          </a:p>
          <a:p>
            <a:pPr eaLnBrk="1" fontAlgn="auto" hangingPunct="1">
              <a:spcBef>
                <a:spcPts val="0"/>
              </a:spcBef>
              <a:spcAft>
                <a:spcPts val="0"/>
              </a:spcAft>
              <a:defRPr/>
            </a:pPr>
            <a:r>
              <a:rPr lang="en-US" i="1" dirty="0" smtClean="0">
                <a:solidFill>
                  <a:schemeClr val="accent1">
                    <a:lumMod val="75000"/>
                  </a:schemeClr>
                </a:solidFill>
              </a:rPr>
              <a:t>on scores should cancel out in this way.</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But minority and low-income students do still learn at slower</a:t>
            </a:r>
          </a:p>
          <a:p>
            <a:pPr eaLnBrk="1" fontAlgn="auto" hangingPunct="1">
              <a:spcBef>
                <a:spcPts val="0"/>
              </a:spcBef>
              <a:spcAft>
                <a:spcPts val="0"/>
              </a:spcAft>
              <a:defRPr/>
            </a:pPr>
            <a:r>
              <a:rPr lang="en-US" i="1" dirty="0" smtClean="0">
                <a:solidFill>
                  <a:schemeClr val="accent1">
                    <a:lumMod val="75000"/>
                  </a:schemeClr>
                </a:solidFill>
              </a:rPr>
              <a:t>rates. One study finds that while most of the gap by family income</a:t>
            </a:r>
          </a:p>
          <a:p>
            <a:pPr eaLnBrk="1" fontAlgn="auto" hangingPunct="1">
              <a:spcBef>
                <a:spcPts val="0"/>
              </a:spcBef>
              <a:spcAft>
                <a:spcPts val="0"/>
              </a:spcAft>
              <a:defRPr/>
            </a:pPr>
            <a:r>
              <a:rPr lang="en-US" i="1" dirty="0" smtClean="0">
                <a:solidFill>
                  <a:schemeClr val="accent1">
                    <a:lumMod val="75000"/>
                  </a:schemeClr>
                </a:solidFill>
              </a:rPr>
              <a:t>exists in 1st grade, it grows by about 30 percent between 1st and 5th</a:t>
            </a:r>
          </a:p>
          <a:p>
            <a:pPr eaLnBrk="1" fontAlgn="auto" hangingPunct="1">
              <a:spcBef>
                <a:spcPts val="0"/>
              </a:spcBef>
              <a:spcAft>
                <a:spcPts val="0"/>
              </a:spcAft>
              <a:defRPr/>
            </a:pPr>
            <a:r>
              <a:rPr lang="en-US" i="1" dirty="0" smtClean="0">
                <a:solidFill>
                  <a:schemeClr val="accent1">
                    <a:lumMod val="75000"/>
                  </a:schemeClr>
                </a:solidFill>
              </a:rPr>
              <a:t>grade.1 Almost all of this, in turn is due, not to what happens in</a:t>
            </a:r>
          </a:p>
          <a:p>
            <a:pPr eaLnBrk="1" fontAlgn="auto" hangingPunct="1">
              <a:spcBef>
                <a:spcPts val="0"/>
              </a:spcBef>
              <a:spcAft>
                <a:spcPts val="0"/>
              </a:spcAft>
              <a:defRPr/>
            </a:pPr>
            <a:r>
              <a:rPr lang="en-US" i="1" dirty="0" smtClean="0">
                <a:solidFill>
                  <a:schemeClr val="accent1">
                    <a:lumMod val="75000"/>
                  </a:schemeClr>
                </a:solidFill>
              </a:rPr>
              <a:t>school, but to the “summer learning loss,” the period between school</a:t>
            </a:r>
          </a:p>
          <a:p>
            <a:pPr eaLnBrk="1" fontAlgn="auto" hangingPunct="1">
              <a:spcBef>
                <a:spcPts val="0"/>
              </a:spcBef>
              <a:spcAft>
                <a:spcPts val="0"/>
              </a:spcAft>
              <a:defRPr/>
            </a:pPr>
            <a:r>
              <a:rPr lang="en-US" i="1" dirty="0" smtClean="0">
                <a:solidFill>
                  <a:schemeClr val="accent1">
                    <a:lumMod val="75000"/>
                  </a:schemeClr>
                </a:solidFill>
              </a:rPr>
              <a:t>years when students are not in school. This is most likely because</a:t>
            </a:r>
          </a:p>
          <a:p>
            <a:pPr eaLnBrk="1" fontAlgn="auto" hangingPunct="1">
              <a:spcBef>
                <a:spcPts val="0"/>
              </a:spcBef>
              <a:spcAft>
                <a:spcPts val="0"/>
              </a:spcAft>
              <a:defRPr/>
            </a:pPr>
            <a:r>
              <a:rPr lang="en-US" i="1" dirty="0" smtClean="0">
                <a:solidFill>
                  <a:schemeClr val="accent1">
                    <a:lumMod val="75000"/>
                  </a:schemeClr>
                </a:solidFill>
              </a:rPr>
              <a:t>the same factors creating the starting gate inequalities also affect</a:t>
            </a:r>
          </a:p>
          <a:p>
            <a:pPr eaLnBrk="1" fontAlgn="auto" hangingPunct="1">
              <a:spcBef>
                <a:spcPts val="0"/>
              </a:spcBef>
              <a:spcAft>
                <a:spcPts val="0"/>
              </a:spcAft>
              <a:defRPr/>
            </a:pPr>
            <a:r>
              <a:rPr lang="en-US" i="1" dirty="0" smtClean="0">
                <a:solidFill>
                  <a:schemeClr val="accent1">
                    <a:lumMod val="75000"/>
                  </a:schemeClr>
                </a:solidFill>
              </a:rPr>
              <a:t>learning growth. Because standardized tests are not administered at</a:t>
            </a:r>
          </a:p>
          <a:p>
            <a:pPr eaLnBrk="1" fontAlgn="auto" hangingPunct="1">
              <a:spcBef>
                <a:spcPts val="0"/>
              </a:spcBef>
              <a:spcAft>
                <a:spcPts val="0"/>
              </a:spcAft>
              <a:defRPr/>
            </a:pPr>
            <a:r>
              <a:rPr lang="en-US" i="1" dirty="0" smtClean="0">
                <a:solidFill>
                  <a:schemeClr val="accent1">
                    <a:lumMod val="75000"/>
                  </a:schemeClr>
                </a:solidFill>
              </a:rPr>
              <a:t>the beginning of the school year, the summer learning loss is</a:t>
            </a:r>
          </a:p>
          <a:p>
            <a:pPr eaLnBrk="1" fontAlgn="auto" hangingPunct="1">
              <a:spcBef>
                <a:spcPts val="0"/>
              </a:spcBef>
              <a:spcAft>
                <a:spcPts val="0"/>
              </a:spcAft>
              <a:defRPr/>
            </a:pPr>
            <a:r>
              <a:rPr lang="en-US" i="1" dirty="0" smtClean="0">
                <a:solidFill>
                  <a:schemeClr val="accent1">
                    <a:lumMod val="75000"/>
                  </a:schemeClr>
                </a:solidFill>
              </a:rPr>
              <a:t>embedded within the student growth measures. Further, the summer</a:t>
            </a:r>
          </a:p>
          <a:p>
            <a:pPr eaLnBrk="1" fontAlgn="auto" hangingPunct="1">
              <a:spcBef>
                <a:spcPts val="0"/>
              </a:spcBef>
              <a:spcAft>
                <a:spcPts val="0"/>
              </a:spcAft>
              <a:defRPr/>
            </a:pPr>
            <a:r>
              <a:rPr lang="en-US" i="1" dirty="0" smtClean="0">
                <a:solidFill>
                  <a:schemeClr val="accent1">
                    <a:lumMod val="75000"/>
                  </a:schemeClr>
                </a:solidFill>
              </a:rPr>
              <a:t>learning loss is substantially outside the control of schools and</a:t>
            </a:r>
          </a:p>
          <a:p>
            <a:pPr eaLnBrk="1" fontAlgn="auto" hangingPunct="1">
              <a:spcBef>
                <a:spcPts val="0"/>
              </a:spcBef>
              <a:spcAft>
                <a:spcPts val="0"/>
              </a:spcAft>
              <a:defRPr/>
            </a:pPr>
            <a:r>
              <a:rPr lang="en-US" i="1" dirty="0" smtClean="0">
                <a:solidFill>
                  <a:schemeClr val="accent1">
                    <a:lumMod val="75000"/>
                  </a:schemeClr>
                </a:solidFill>
              </a:rPr>
              <a:t>therefore problematic. An accurate measure of value-added must take</a:t>
            </a:r>
          </a:p>
          <a:p>
            <a:pPr eaLnBrk="1" fontAlgn="auto" hangingPunct="1">
              <a:spcBef>
                <a:spcPts val="0"/>
              </a:spcBef>
              <a:spcAft>
                <a:spcPts val="0"/>
              </a:spcAft>
              <a:defRPr/>
            </a:pPr>
            <a:r>
              <a:rPr lang="en-US" i="1" dirty="0" smtClean="0">
                <a:solidFill>
                  <a:schemeClr val="accent1">
                    <a:lumMod val="75000"/>
                  </a:schemeClr>
                </a:solidFill>
              </a:rPr>
              <a:t>into account all of the factors outside their control.</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The concern with accounting for race and income, however, is</a:t>
            </a:r>
          </a:p>
          <a:p>
            <a:pPr eaLnBrk="1" fontAlgn="auto" hangingPunct="1">
              <a:spcBef>
                <a:spcPts val="0"/>
              </a:spcBef>
              <a:spcAft>
                <a:spcPts val="0"/>
              </a:spcAft>
              <a:defRPr/>
            </a:pPr>
            <a:r>
              <a:rPr lang="en-US" i="1" dirty="0" smtClean="0">
                <a:solidFill>
                  <a:schemeClr val="accent1">
                    <a:lumMod val="75000"/>
                  </a:schemeClr>
                </a:solidFill>
              </a:rPr>
              <a:t>that some see it as reducing expectations for these students. There</a:t>
            </a:r>
          </a:p>
          <a:p>
            <a:pPr eaLnBrk="1" fontAlgn="auto" hangingPunct="1">
              <a:spcBef>
                <a:spcPts val="0"/>
              </a:spcBef>
              <a:spcAft>
                <a:spcPts val="0"/>
              </a:spcAft>
              <a:defRPr/>
            </a:pPr>
            <a:r>
              <a:rPr lang="en-US" i="1" dirty="0" smtClean="0">
                <a:solidFill>
                  <a:schemeClr val="accent1">
                    <a:lumMod val="75000"/>
                  </a:schemeClr>
                </a:solidFill>
              </a:rPr>
              <a:t>are legitimate differences of opinion on this point, but let me clarify</a:t>
            </a:r>
          </a:p>
          <a:p>
            <a:pPr eaLnBrk="1" fontAlgn="auto" hangingPunct="1">
              <a:spcBef>
                <a:spcPts val="0"/>
              </a:spcBef>
              <a:spcAft>
                <a:spcPts val="0"/>
              </a:spcAft>
              <a:defRPr/>
            </a:pPr>
            <a:r>
              <a:rPr lang="en-US" i="1" dirty="0" smtClean="0">
                <a:solidFill>
                  <a:schemeClr val="accent1">
                    <a:lumMod val="75000"/>
                  </a:schemeClr>
                </a:solidFill>
              </a:rPr>
              <a:t>the two different meanings of “lower expectations.” On the one hand,</a:t>
            </a:r>
          </a:p>
          <a:p>
            <a:pPr eaLnBrk="1" fontAlgn="auto" hangingPunct="1">
              <a:spcBef>
                <a:spcPts val="0"/>
              </a:spcBef>
              <a:spcAft>
                <a:spcPts val="0"/>
              </a:spcAft>
              <a:defRPr/>
            </a:pPr>
            <a:r>
              <a:rPr lang="en-US" i="1" dirty="0" smtClean="0">
                <a:solidFill>
                  <a:schemeClr val="accent1">
                    <a:lumMod val="75000"/>
                  </a:schemeClr>
                </a:solidFill>
              </a:rPr>
              <a:t>this could mean that accounting for race and income means that</a:t>
            </a:r>
          </a:p>
          <a:p>
            <a:pPr eaLnBrk="1" fontAlgn="auto" hangingPunct="1">
              <a:spcBef>
                <a:spcPts val="0"/>
              </a:spcBef>
              <a:spcAft>
                <a:spcPts val="0"/>
              </a:spcAft>
              <a:defRPr/>
            </a:pPr>
            <a:r>
              <a:rPr lang="en-US" i="1" dirty="0" smtClean="0">
                <a:solidFill>
                  <a:schemeClr val="accent1">
                    <a:lumMod val="75000"/>
                  </a:schemeClr>
                </a:solidFill>
              </a:rPr>
              <a:t>schools can get by giving less effort to raise achievement for</a:t>
            </a:r>
          </a:p>
          <a:p>
            <a:pPr eaLnBrk="1" fontAlgn="auto" hangingPunct="1">
              <a:spcBef>
                <a:spcPts val="0"/>
              </a:spcBef>
              <a:spcAft>
                <a:spcPts val="0"/>
              </a:spcAft>
              <a:defRPr/>
            </a:pPr>
            <a:r>
              <a:rPr lang="en-US" i="1" dirty="0" smtClean="0">
                <a:solidFill>
                  <a:schemeClr val="accent1">
                    <a:lumMod val="75000"/>
                  </a:schemeClr>
                </a:solidFill>
              </a:rPr>
              <a:t>disadvantaged students. Value-added measures that account for race</a:t>
            </a:r>
          </a:p>
          <a:p>
            <a:pPr eaLnBrk="1" fontAlgn="auto" hangingPunct="1">
              <a:spcBef>
                <a:spcPts val="0"/>
              </a:spcBef>
              <a:spcAft>
                <a:spcPts val="0"/>
              </a:spcAft>
              <a:defRPr/>
            </a:pPr>
            <a:r>
              <a:rPr lang="en-US" i="1" dirty="0" smtClean="0">
                <a:solidFill>
                  <a:schemeClr val="accent1">
                    <a:lumMod val="75000"/>
                  </a:schemeClr>
                </a:solidFill>
              </a:rPr>
              <a:t>and income do not lower expectations in this sense. In fact, the whole</a:t>
            </a:r>
          </a:p>
          <a:p>
            <a:pPr eaLnBrk="1" fontAlgn="auto" hangingPunct="1">
              <a:spcBef>
                <a:spcPts val="0"/>
              </a:spcBef>
              <a:spcAft>
                <a:spcPts val="0"/>
              </a:spcAft>
              <a:defRPr/>
            </a:pPr>
            <a:r>
              <a:rPr lang="en-US" i="1" dirty="0" smtClean="0">
                <a:solidFill>
                  <a:schemeClr val="accent1">
                    <a:lumMod val="75000"/>
                  </a:schemeClr>
                </a:solidFill>
              </a:rPr>
              <a:t>point of value-added is to create an even playing field and one that</a:t>
            </a:r>
          </a:p>
          <a:p>
            <a:pPr eaLnBrk="1" fontAlgn="auto" hangingPunct="1">
              <a:spcBef>
                <a:spcPts val="0"/>
              </a:spcBef>
              <a:spcAft>
                <a:spcPts val="0"/>
              </a:spcAft>
              <a:defRPr/>
            </a:pPr>
            <a:r>
              <a:rPr lang="en-US" i="1" dirty="0" smtClean="0">
                <a:solidFill>
                  <a:schemeClr val="accent1">
                    <a:lumMod val="75000"/>
                  </a:schemeClr>
                </a:solidFill>
              </a:rPr>
              <a:t>provides incentives for schools to help all students.</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Alternatively, some interpret “lower expectations” to mean that</a:t>
            </a:r>
          </a:p>
          <a:p>
            <a:pPr eaLnBrk="1" fontAlgn="auto" hangingPunct="1">
              <a:spcBef>
                <a:spcPts val="0"/>
              </a:spcBef>
              <a:spcAft>
                <a:spcPts val="0"/>
              </a:spcAft>
              <a:defRPr/>
            </a:pPr>
            <a:r>
              <a:rPr lang="en-US" i="1" dirty="0" smtClean="0">
                <a:solidFill>
                  <a:schemeClr val="accent1">
                    <a:lumMod val="75000"/>
                  </a:schemeClr>
                </a:solidFill>
              </a:rPr>
              <a:t>schools serving disadvantaged students will have the same measured</a:t>
            </a:r>
          </a:p>
          <a:p>
            <a:pPr eaLnBrk="1" fontAlgn="auto" hangingPunct="1">
              <a:spcBef>
                <a:spcPts val="0"/>
              </a:spcBef>
              <a:spcAft>
                <a:spcPts val="0"/>
              </a:spcAft>
              <a:defRPr/>
            </a:pPr>
            <a:r>
              <a:rPr lang="en-US" i="1" dirty="0" smtClean="0">
                <a:solidFill>
                  <a:schemeClr val="accent1">
                    <a:lumMod val="75000"/>
                  </a:schemeClr>
                </a:solidFill>
              </a:rPr>
              <a:t>performance as schools serving advantaged students while generating</a:t>
            </a:r>
          </a:p>
          <a:p>
            <a:pPr eaLnBrk="1" fontAlgn="auto" hangingPunct="1">
              <a:spcBef>
                <a:spcPts val="0"/>
              </a:spcBef>
              <a:spcAft>
                <a:spcPts val="0"/>
              </a:spcAft>
              <a:defRPr/>
            </a:pPr>
            <a:r>
              <a:rPr lang="en-US" i="1" dirty="0" smtClean="0">
                <a:solidFill>
                  <a:schemeClr val="accent1">
                    <a:lumMod val="75000"/>
                  </a:schemeClr>
                </a:solidFill>
              </a:rPr>
              <a:t>less student learning. If this is what is meant by lower expectations,</a:t>
            </a:r>
          </a:p>
          <a:p>
            <a:pPr eaLnBrk="1" fontAlgn="auto" hangingPunct="1">
              <a:spcBef>
                <a:spcPts val="0"/>
              </a:spcBef>
              <a:spcAft>
                <a:spcPts val="0"/>
              </a:spcAft>
              <a:defRPr/>
            </a:pPr>
            <a:r>
              <a:rPr lang="en-US" i="1" dirty="0" smtClean="0">
                <a:solidFill>
                  <a:schemeClr val="accent1">
                    <a:lumMod val="75000"/>
                  </a:schemeClr>
                </a:solidFill>
              </a:rPr>
              <a:t>then it is a legitimate point. Value-added models that adjust</a:t>
            </a:r>
          </a:p>
          <a:p>
            <a:pPr eaLnBrk="1" fontAlgn="auto" hangingPunct="1">
              <a:spcBef>
                <a:spcPts val="0"/>
              </a:spcBef>
              <a:spcAft>
                <a:spcPts val="0"/>
              </a:spcAft>
              <a:defRPr/>
            </a:pPr>
            <a:r>
              <a:rPr lang="en-US" i="1" dirty="0" smtClean="0">
                <a:solidFill>
                  <a:schemeClr val="accent1">
                    <a:lumMod val="75000"/>
                  </a:schemeClr>
                </a:solidFill>
              </a:rPr>
              <a:t>predictions based on student race and income do require less learning</a:t>
            </a:r>
          </a:p>
          <a:p>
            <a:pPr eaLnBrk="1" fontAlgn="auto" hangingPunct="1">
              <a:spcBef>
                <a:spcPts val="0"/>
              </a:spcBef>
              <a:spcAft>
                <a:spcPts val="0"/>
              </a:spcAft>
              <a:defRPr/>
            </a:pPr>
            <a:r>
              <a:rPr lang="en-US" i="1" dirty="0" smtClean="0">
                <a:solidFill>
                  <a:schemeClr val="accent1">
                    <a:lumMod val="75000"/>
                  </a:schemeClr>
                </a:solidFill>
              </a:rPr>
              <a:t>of disadvantaged students to reach the same level of school</a:t>
            </a:r>
          </a:p>
          <a:p>
            <a:pPr eaLnBrk="1" fontAlgn="auto" hangingPunct="1">
              <a:spcBef>
                <a:spcPts val="0"/>
              </a:spcBef>
              <a:spcAft>
                <a:spcPts val="0"/>
              </a:spcAft>
              <a:defRPr/>
            </a:pPr>
            <a:r>
              <a:rPr lang="en-US" i="1" dirty="0" smtClean="0">
                <a:solidFill>
                  <a:schemeClr val="accent1">
                    <a:lumMod val="75000"/>
                  </a:schemeClr>
                </a:solidFill>
              </a:rPr>
              <a:t>performance. Again, this just reflects the fact that schools should not</a:t>
            </a:r>
          </a:p>
          <a:p>
            <a:pPr eaLnBrk="1" fontAlgn="auto" hangingPunct="1">
              <a:spcBef>
                <a:spcPts val="0"/>
              </a:spcBef>
              <a:spcAft>
                <a:spcPts val="0"/>
              </a:spcAft>
              <a:defRPr/>
            </a:pPr>
            <a:r>
              <a:rPr lang="en-US" i="1" dirty="0" smtClean="0">
                <a:solidFill>
                  <a:schemeClr val="accent1">
                    <a:lumMod val="75000"/>
                  </a:schemeClr>
                </a:solidFill>
              </a:rPr>
              <a:t>be held accountable for factors outside their control and students’</a:t>
            </a:r>
          </a:p>
          <a:p>
            <a:pPr eaLnBrk="1" fontAlgn="auto" hangingPunct="1">
              <a:spcBef>
                <a:spcPts val="0"/>
              </a:spcBef>
              <a:spcAft>
                <a:spcPts val="0"/>
              </a:spcAft>
              <a:defRPr/>
            </a:pPr>
            <a:r>
              <a:rPr lang="en-US" i="1" dirty="0" smtClean="0">
                <a:solidFill>
                  <a:schemeClr val="accent1">
                    <a:lumMod val="75000"/>
                  </a:schemeClr>
                </a:solidFill>
              </a:rPr>
              <a:t>home environments and other factors affecting students clearly fall</a:t>
            </a:r>
          </a:p>
          <a:p>
            <a:pPr eaLnBrk="1" fontAlgn="auto" hangingPunct="1">
              <a:spcBef>
                <a:spcPts val="0"/>
              </a:spcBef>
              <a:spcAft>
                <a:spcPts val="0"/>
              </a:spcAft>
              <a:defRPr/>
            </a:pPr>
            <a:r>
              <a:rPr lang="en-US" i="1" dirty="0" smtClean="0">
                <a:solidFill>
                  <a:schemeClr val="accent1">
                    <a:lumMod val="75000"/>
                  </a:schemeClr>
                </a:solidFill>
              </a:rPr>
              <a:t>into that category.</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There is some potential middle ground on this issue. If the</a:t>
            </a:r>
          </a:p>
          <a:p>
            <a:pPr eaLnBrk="1" fontAlgn="auto" hangingPunct="1">
              <a:spcBef>
                <a:spcPts val="0"/>
              </a:spcBef>
              <a:spcAft>
                <a:spcPts val="0"/>
              </a:spcAft>
              <a:defRPr/>
            </a:pPr>
            <a:r>
              <a:rPr lang="en-US" i="1" dirty="0" smtClean="0">
                <a:solidFill>
                  <a:schemeClr val="accent1">
                    <a:lumMod val="75000"/>
                  </a:schemeClr>
                </a:solidFill>
              </a:rPr>
              <a:t>concern is about how much emphasis schools place on achievement of</a:t>
            </a:r>
          </a:p>
          <a:p>
            <a:pPr eaLnBrk="1" fontAlgn="auto" hangingPunct="1">
              <a:spcBef>
                <a:spcPts val="0"/>
              </a:spcBef>
              <a:spcAft>
                <a:spcPts val="0"/>
              </a:spcAft>
              <a:defRPr/>
            </a:pPr>
            <a:r>
              <a:rPr lang="en-US" i="1" dirty="0" smtClean="0">
                <a:solidFill>
                  <a:schemeClr val="accent1">
                    <a:lumMod val="75000"/>
                  </a:schemeClr>
                </a:solidFill>
              </a:rPr>
              <a:t>different groups, value-added measures can be designed to place as</a:t>
            </a:r>
          </a:p>
          <a:p>
            <a:pPr eaLnBrk="1" fontAlgn="auto" hangingPunct="1">
              <a:spcBef>
                <a:spcPts val="0"/>
              </a:spcBef>
              <a:spcAft>
                <a:spcPts val="0"/>
              </a:spcAft>
              <a:defRPr/>
            </a:pPr>
            <a:r>
              <a:rPr lang="en-US" i="1" dirty="0" smtClean="0">
                <a:solidFill>
                  <a:schemeClr val="accent1">
                    <a:lumMod val="75000"/>
                  </a:schemeClr>
                </a:solidFill>
              </a:rPr>
              <a:t>much or as little weight on disadvantaged students as we wish. For</a:t>
            </a:r>
          </a:p>
          <a:p>
            <a:pPr eaLnBrk="1" fontAlgn="auto" hangingPunct="1">
              <a:spcBef>
                <a:spcPts val="0"/>
              </a:spcBef>
              <a:spcAft>
                <a:spcPts val="0"/>
              </a:spcAft>
              <a:defRPr/>
            </a:pPr>
            <a:r>
              <a:rPr lang="en-US" i="1" dirty="0" smtClean="0">
                <a:solidFill>
                  <a:schemeClr val="accent1">
                    <a:lumMod val="75000"/>
                  </a:schemeClr>
                </a:solidFill>
              </a:rPr>
              <a:t>example, we could design the accountability system so that 10 points</a:t>
            </a:r>
          </a:p>
          <a:p>
            <a:pPr eaLnBrk="1" fontAlgn="auto" hangingPunct="1">
              <a:spcBef>
                <a:spcPts val="0"/>
              </a:spcBef>
              <a:spcAft>
                <a:spcPts val="0"/>
              </a:spcAft>
              <a:defRPr/>
            </a:pPr>
            <a:r>
              <a:rPr lang="en-US" i="1" dirty="0" smtClean="0">
                <a:solidFill>
                  <a:schemeClr val="accent1">
                    <a:lumMod val="75000"/>
                  </a:schemeClr>
                </a:solidFill>
              </a:rPr>
              <a:t>in growth for a low-income student counts twice as much as for a</a:t>
            </a:r>
          </a:p>
          <a:p>
            <a:pPr eaLnBrk="1" fontAlgn="auto" hangingPunct="1">
              <a:spcBef>
                <a:spcPts val="0"/>
              </a:spcBef>
              <a:spcAft>
                <a:spcPts val="0"/>
              </a:spcAft>
              <a:defRPr/>
            </a:pPr>
            <a:r>
              <a:rPr lang="en-US" i="1" dirty="0" smtClean="0">
                <a:solidFill>
                  <a:schemeClr val="accent1">
                    <a:lumMod val="75000"/>
                  </a:schemeClr>
                </a:solidFill>
              </a:rPr>
              <a:t>high-income student. Also, when statisticians estimate value-added,</a:t>
            </a:r>
          </a:p>
          <a:p>
            <a:pPr eaLnBrk="1" fontAlgn="auto" hangingPunct="1">
              <a:spcBef>
                <a:spcPts val="0"/>
              </a:spcBef>
              <a:spcAft>
                <a:spcPts val="0"/>
              </a:spcAft>
              <a:defRPr/>
            </a:pPr>
            <a:r>
              <a:rPr lang="en-US" i="1" dirty="0" smtClean="0">
                <a:solidFill>
                  <a:schemeClr val="accent1">
                    <a:lumMod val="75000"/>
                  </a:schemeClr>
                </a:solidFill>
              </a:rPr>
              <a:t>they also end up estimating the statistical relationship (correlation)</a:t>
            </a:r>
          </a:p>
          <a:p>
            <a:pPr eaLnBrk="1" fontAlgn="auto" hangingPunct="1">
              <a:spcBef>
                <a:spcPts val="0"/>
              </a:spcBef>
              <a:spcAft>
                <a:spcPts val="0"/>
              </a:spcAft>
              <a:defRPr/>
            </a:pPr>
            <a:r>
              <a:rPr lang="en-US" i="1" dirty="0" smtClean="0">
                <a:solidFill>
                  <a:schemeClr val="accent1">
                    <a:lumMod val="75000"/>
                  </a:schemeClr>
                </a:solidFill>
              </a:rPr>
              <a:t>between student race and income and student achievement growth</a:t>
            </a:r>
          </a:p>
          <a:p>
            <a:pPr eaLnBrk="1" fontAlgn="auto" hangingPunct="1">
              <a:spcBef>
                <a:spcPts val="0"/>
              </a:spcBef>
              <a:spcAft>
                <a:spcPts val="0"/>
              </a:spcAft>
              <a:defRPr/>
            </a:pPr>
            <a:r>
              <a:rPr lang="en-US" i="1" dirty="0" smtClean="0">
                <a:solidFill>
                  <a:schemeClr val="accent1">
                    <a:lumMod val="75000"/>
                  </a:schemeClr>
                </a:solidFill>
              </a:rPr>
              <a:t>(see Oakville example above). Districts could use the measured role of</a:t>
            </a:r>
          </a:p>
          <a:p>
            <a:pPr eaLnBrk="1" fontAlgn="auto" hangingPunct="1">
              <a:spcBef>
                <a:spcPts val="0"/>
              </a:spcBef>
              <a:spcAft>
                <a:spcPts val="0"/>
              </a:spcAft>
              <a:defRPr/>
            </a:pPr>
            <a:r>
              <a:rPr lang="en-US" i="1" dirty="0" smtClean="0">
                <a:solidFill>
                  <a:schemeClr val="accent1">
                    <a:lumMod val="75000"/>
                  </a:schemeClr>
                </a:solidFill>
              </a:rPr>
              <a:t>student disadvantage as an indicator of how well the district is doing</a:t>
            </a:r>
          </a:p>
          <a:p>
            <a:pPr eaLnBrk="1" fontAlgn="auto" hangingPunct="1">
              <a:spcBef>
                <a:spcPts val="0"/>
              </a:spcBef>
              <a:spcAft>
                <a:spcPts val="0"/>
              </a:spcAft>
              <a:defRPr/>
            </a:pPr>
            <a:r>
              <a:rPr lang="en-US" i="1" dirty="0" smtClean="0">
                <a:solidFill>
                  <a:schemeClr val="accent1">
                    <a:lumMod val="75000"/>
                  </a:schemeClr>
                </a:solidFill>
              </a:rPr>
              <a:t>to overcome racial and income achievement gaps.2 If socio-economic</a:t>
            </a:r>
          </a:p>
          <a:p>
            <a:pPr eaLnBrk="1" fontAlgn="auto" hangingPunct="1">
              <a:spcBef>
                <a:spcPts val="0"/>
              </a:spcBef>
              <a:spcAft>
                <a:spcPts val="0"/>
              </a:spcAft>
              <a:defRPr/>
            </a:pPr>
            <a:r>
              <a:rPr lang="en-US" i="1" dirty="0" smtClean="0">
                <a:solidFill>
                  <a:schemeClr val="accent1">
                    <a:lumMod val="75000"/>
                  </a:schemeClr>
                </a:solidFill>
              </a:rPr>
              <a:t>disadvantage is associated with lower growth, then this might</a:t>
            </a:r>
          </a:p>
          <a:p>
            <a:pPr eaLnBrk="1" fontAlgn="auto" hangingPunct="1">
              <a:spcBef>
                <a:spcPts val="0"/>
              </a:spcBef>
              <a:spcAft>
                <a:spcPts val="0"/>
              </a:spcAft>
              <a:defRPr/>
            </a:pPr>
            <a:r>
              <a:rPr lang="en-US" i="1" dirty="0" smtClean="0">
                <a:solidFill>
                  <a:schemeClr val="accent1">
                    <a:lumMod val="75000"/>
                  </a:schemeClr>
                </a:solidFill>
              </a:rPr>
              <a:t>motivate districts to try even harder to address the issue. That is,</a:t>
            </a:r>
          </a:p>
          <a:p>
            <a:pPr eaLnBrk="1" fontAlgn="auto" hangingPunct="1">
              <a:spcBef>
                <a:spcPts val="0"/>
              </a:spcBef>
              <a:spcAft>
                <a:spcPts val="0"/>
              </a:spcAft>
              <a:defRPr/>
            </a:pPr>
            <a:r>
              <a:rPr lang="en-US" i="1" dirty="0" smtClean="0">
                <a:solidFill>
                  <a:schemeClr val="accent1">
                    <a:lumMod val="75000"/>
                  </a:schemeClr>
                </a:solidFill>
              </a:rPr>
              <a:t>rather than lowering expectations, it can be a driver of higher</a:t>
            </a:r>
          </a:p>
          <a:p>
            <a:pPr eaLnBrk="1" fontAlgn="auto" hangingPunct="1">
              <a:spcBef>
                <a:spcPts val="0"/>
              </a:spcBef>
              <a:spcAft>
                <a:spcPts val="0"/>
              </a:spcAft>
              <a:defRPr/>
            </a:pPr>
            <a:r>
              <a:rPr lang="en-US" i="1" dirty="0" smtClean="0">
                <a:solidFill>
                  <a:schemeClr val="accent1">
                    <a:lumMod val="75000"/>
                  </a:schemeClr>
                </a:solidFill>
              </a:rPr>
              <a:t>expectations and even greater effort for those students.</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It is also worth recalling that value-added measures can help</a:t>
            </a:r>
          </a:p>
          <a:p>
            <a:pPr eaLnBrk="1" fontAlgn="auto" hangingPunct="1">
              <a:spcBef>
                <a:spcPts val="0"/>
              </a:spcBef>
              <a:spcAft>
                <a:spcPts val="0"/>
              </a:spcAft>
              <a:defRPr/>
            </a:pPr>
            <a:r>
              <a:rPr lang="en-US" i="1" dirty="0" smtClean="0">
                <a:solidFill>
                  <a:schemeClr val="accent1">
                    <a:lumMod val="75000"/>
                  </a:schemeClr>
                </a:solidFill>
              </a:rPr>
              <a:t>reduce the problem of driving out teachers of low-attainment schools.</a:t>
            </a:r>
          </a:p>
          <a:p>
            <a:pPr eaLnBrk="1" fontAlgn="auto" hangingPunct="1">
              <a:spcBef>
                <a:spcPts val="0"/>
              </a:spcBef>
              <a:spcAft>
                <a:spcPts val="0"/>
              </a:spcAft>
              <a:defRPr/>
            </a:pPr>
            <a:r>
              <a:rPr lang="en-US" i="1" dirty="0" smtClean="0">
                <a:solidFill>
                  <a:schemeClr val="accent1">
                    <a:lumMod val="75000"/>
                  </a:schemeClr>
                </a:solidFill>
              </a:rPr>
              <a:t>The same goes for disadvantaged students. To the degree that</a:t>
            </a:r>
          </a:p>
          <a:p>
            <a:pPr eaLnBrk="1" fontAlgn="auto" hangingPunct="1">
              <a:spcBef>
                <a:spcPts val="0"/>
              </a:spcBef>
              <a:spcAft>
                <a:spcPts val="0"/>
              </a:spcAft>
              <a:defRPr/>
            </a:pPr>
            <a:r>
              <a:rPr lang="en-US" i="1" dirty="0" smtClean="0">
                <a:solidFill>
                  <a:schemeClr val="accent1">
                    <a:lumMod val="75000"/>
                  </a:schemeClr>
                </a:solidFill>
              </a:rPr>
              <a:t>student race and income are associated with their achievement</a:t>
            </a:r>
          </a:p>
          <a:p>
            <a:pPr eaLnBrk="1" fontAlgn="auto" hangingPunct="1">
              <a:spcBef>
                <a:spcPts val="0"/>
              </a:spcBef>
              <a:spcAft>
                <a:spcPts val="0"/>
              </a:spcAft>
              <a:defRPr/>
            </a:pPr>
            <a:r>
              <a:rPr lang="en-US" i="1" dirty="0" smtClean="0">
                <a:solidFill>
                  <a:schemeClr val="accent1">
                    <a:lumMod val="75000"/>
                  </a:schemeClr>
                </a:solidFill>
              </a:rPr>
              <a:t>growth, failing to account for those factors will place the teachers of</a:t>
            </a:r>
          </a:p>
          <a:p>
            <a:pPr eaLnBrk="1" fontAlgn="auto" hangingPunct="1">
              <a:spcBef>
                <a:spcPts val="0"/>
              </a:spcBef>
              <a:spcAft>
                <a:spcPts val="0"/>
              </a:spcAft>
              <a:defRPr/>
            </a:pPr>
            <a:r>
              <a:rPr lang="en-US" i="1" dirty="0" smtClean="0">
                <a:solidFill>
                  <a:schemeClr val="accent1">
                    <a:lumMod val="75000"/>
                  </a:schemeClr>
                </a:solidFill>
              </a:rPr>
              <a:t>those students at a disadvantage.</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In my view, it is best to account for student race and income</a:t>
            </a:r>
          </a:p>
          <a:p>
            <a:pPr eaLnBrk="1" fontAlgn="auto" hangingPunct="1">
              <a:spcBef>
                <a:spcPts val="0"/>
              </a:spcBef>
              <a:spcAft>
                <a:spcPts val="0"/>
              </a:spcAft>
              <a:defRPr/>
            </a:pPr>
            <a:r>
              <a:rPr lang="en-US" i="1" dirty="0" smtClean="0">
                <a:solidFill>
                  <a:schemeClr val="accent1">
                    <a:lumMod val="75000"/>
                  </a:schemeClr>
                </a:solidFill>
              </a:rPr>
              <a:t>when predicting each school’s achievement. The reason comes back</a:t>
            </a:r>
          </a:p>
          <a:p>
            <a:pPr eaLnBrk="1" fontAlgn="auto" hangingPunct="1">
              <a:spcBef>
                <a:spcPts val="0"/>
              </a:spcBef>
              <a:spcAft>
                <a:spcPts val="0"/>
              </a:spcAft>
              <a:defRPr/>
            </a:pPr>
            <a:r>
              <a:rPr lang="en-US" i="1" dirty="0" smtClean="0">
                <a:solidFill>
                  <a:schemeClr val="accent1">
                    <a:lumMod val="75000"/>
                  </a:schemeClr>
                </a:solidFill>
              </a:rPr>
              <a:t>to the Cardinal Rule: Hold people accountable for what they can</a:t>
            </a:r>
          </a:p>
          <a:p>
            <a:pPr eaLnBrk="1" fontAlgn="auto" hangingPunct="1">
              <a:spcBef>
                <a:spcPts val="0"/>
              </a:spcBef>
              <a:spcAft>
                <a:spcPts val="0"/>
              </a:spcAft>
              <a:defRPr/>
            </a:pPr>
            <a:r>
              <a:rPr lang="en-US" i="1" dirty="0" smtClean="0">
                <a:solidFill>
                  <a:schemeClr val="accent1">
                    <a:lumMod val="75000"/>
                  </a:schemeClr>
                </a:solidFill>
              </a:rPr>
              <a:t>control. While this means that schools serving disadvantaged</a:t>
            </a:r>
          </a:p>
          <a:p>
            <a:pPr eaLnBrk="1" fontAlgn="auto" hangingPunct="1">
              <a:spcBef>
                <a:spcPts val="0"/>
              </a:spcBef>
              <a:spcAft>
                <a:spcPts val="0"/>
              </a:spcAft>
              <a:defRPr/>
            </a:pPr>
            <a:r>
              <a:rPr lang="en-US" i="1" dirty="0" smtClean="0">
                <a:solidFill>
                  <a:schemeClr val="accent1">
                    <a:lumMod val="75000"/>
                  </a:schemeClr>
                </a:solidFill>
              </a:rPr>
              <a:t>students will receive higher performance ratings with less growth, it</a:t>
            </a:r>
          </a:p>
          <a:p>
            <a:pPr eaLnBrk="1" fontAlgn="auto" hangingPunct="1">
              <a:spcBef>
                <a:spcPts val="0"/>
              </a:spcBef>
              <a:spcAft>
                <a:spcPts val="0"/>
              </a:spcAft>
              <a:defRPr/>
            </a:pPr>
            <a:r>
              <a:rPr lang="en-US" i="1" dirty="0" smtClean="0">
                <a:solidFill>
                  <a:schemeClr val="accent1">
                    <a:lumMod val="75000"/>
                  </a:schemeClr>
                </a:solidFill>
              </a:rPr>
              <a:t>does not mean that schools can get by with giving less effort to these</a:t>
            </a:r>
          </a:p>
          <a:p>
            <a:pPr eaLnBrk="1" fontAlgn="auto" hangingPunct="1">
              <a:spcBef>
                <a:spcPts val="0"/>
              </a:spcBef>
              <a:spcAft>
                <a:spcPts val="0"/>
              </a:spcAft>
              <a:defRPr/>
            </a:pPr>
            <a:r>
              <a:rPr lang="en-US" i="1" dirty="0" smtClean="0">
                <a:solidFill>
                  <a:schemeClr val="accent1">
                    <a:lumMod val="75000"/>
                  </a:schemeClr>
                </a:solidFill>
              </a:rPr>
              <a:t>students. If, in addition, we give disproportionate weight to the</a:t>
            </a:r>
          </a:p>
          <a:p>
            <a:pPr eaLnBrk="1" fontAlgn="auto" hangingPunct="1">
              <a:spcBef>
                <a:spcPts val="0"/>
              </a:spcBef>
              <a:spcAft>
                <a:spcPts val="0"/>
              </a:spcAft>
              <a:defRPr/>
            </a:pPr>
            <a:r>
              <a:rPr lang="en-US" i="1" dirty="0" smtClean="0">
                <a:solidFill>
                  <a:schemeClr val="accent1">
                    <a:lumMod val="75000"/>
                  </a:schemeClr>
                </a:solidFill>
              </a:rPr>
              <a:t>growth of racial minorities and low-income students, and use the</a:t>
            </a:r>
          </a:p>
          <a:p>
            <a:pPr eaLnBrk="1" fontAlgn="auto" hangingPunct="1">
              <a:spcBef>
                <a:spcPts val="0"/>
              </a:spcBef>
              <a:spcAft>
                <a:spcPts val="0"/>
              </a:spcAft>
              <a:defRPr/>
            </a:pPr>
            <a:r>
              <a:rPr lang="en-US" i="1" dirty="0" smtClean="0">
                <a:solidFill>
                  <a:schemeClr val="accent1">
                    <a:lumMod val="75000"/>
                  </a:schemeClr>
                </a:solidFill>
              </a:rPr>
              <a:t>statistical relationship between student disadvantage and student</a:t>
            </a:r>
          </a:p>
          <a:p>
            <a:pPr eaLnBrk="1" fontAlgn="auto" hangingPunct="1">
              <a:spcBef>
                <a:spcPts val="0"/>
              </a:spcBef>
              <a:spcAft>
                <a:spcPts val="0"/>
              </a:spcAft>
              <a:defRPr/>
            </a:pPr>
            <a:r>
              <a:rPr lang="en-US" i="1" dirty="0" smtClean="0">
                <a:solidFill>
                  <a:schemeClr val="accent1">
                    <a:lumMod val="75000"/>
                  </a:schemeClr>
                </a:solidFill>
              </a:rPr>
              <a:t>achievement growth as a motivation to address the gap, then</a:t>
            </a:r>
          </a:p>
          <a:p>
            <a:pPr eaLnBrk="1" fontAlgn="auto" hangingPunct="1">
              <a:spcBef>
                <a:spcPts val="0"/>
              </a:spcBef>
              <a:spcAft>
                <a:spcPts val="0"/>
              </a:spcAft>
              <a:defRPr/>
            </a:pPr>
            <a:r>
              <a:rPr lang="en-US" i="1" dirty="0" smtClean="0">
                <a:solidFill>
                  <a:schemeClr val="accent1">
                    <a:lumMod val="75000"/>
                  </a:schemeClr>
                </a:solidFill>
              </a:rPr>
              <a:t>accounting for student disadvantage would seems to raise</a:t>
            </a:r>
          </a:p>
          <a:p>
            <a:pPr eaLnBrk="1" fontAlgn="auto" hangingPunct="1">
              <a:spcBef>
                <a:spcPts val="0"/>
              </a:spcBef>
              <a:spcAft>
                <a:spcPts val="0"/>
              </a:spcAft>
              <a:defRPr/>
            </a:pPr>
            <a:r>
              <a:rPr lang="en-US" i="1" dirty="0" smtClean="0">
                <a:solidFill>
                  <a:schemeClr val="accent1">
                    <a:lumMod val="75000"/>
                  </a:schemeClr>
                </a:solidFill>
              </a:rPr>
              <a:t>expectations—and outcomes—for these students rather than lower</a:t>
            </a:r>
          </a:p>
          <a:p>
            <a:pPr eaLnBrk="1" fontAlgn="auto" hangingPunct="1">
              <a:spcBef>
                <a:spcPts val="0"/>
              </a:spcBef>
              <a:spcAft>
                <a:spcPts val="0"/>
              </a:spcAft>
              <a:defRPr/>
            </a:pPr>
            <a:r>
              <a:rPr lang="en-US" i="1" dirty="0" smtClean="0">
                <a:solidFill>
                  <a:schemeClr val="accent1">
                    <a:lumMod val="75000"/>
                  </a:schemeClr>
                </a:solidFill>
              </a:rPr>
              <a:t>them. I cannot prove that, unfortunately, but there is a strong</a:t>
            </a:r>
          </a:p>
          <a:p>
            <a:pPr eaLnBrk="1" fontAlgn="auto" hangingPunct="1">
              <a:spcBef>
                <a:spcPts val="0"/>
              </a:spcBef>
              <a:spcAft>
                <a:spcPts val="0"/>
              </a:spcAft>
              <a:defRPr/>
            </a:pPr>
            <a:r>
              <a:rPr lang="en-US" i="1" dirty="0" smtClean="0">
                <a:solidFill>
                  <a:schemeClr val="accent1">
                    <a:lumMod val="75000"/>
                  </a:schemeClr>
                </a:solidFill>
              </a:rPr>
              <a:t>rationale behind it.”</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2FC69C-A8F7-4D42-B799-A889B534817D}" type="slidenum">
              <a:rPr lang="en-US" smtClean="0"/>
              <a:pPr fontAlgn="base">
                <a:spcBef>
                  <a:spcPct val="0"/>
                </a:spcBef>
                <a:spcAft>
                  <a:spcPct val="0"/>
                </a:spcAft>
                <a:defRPr/>
              </a:pPr>
              <a:t>27</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about race and ethnicity?</a:t>
            </a:r>
          </a:p>
          <a:p>
            <a:pPr eaLnBrk="1" hangingPunct="1">
              <a:spcBef>
                <a:spcPct val="0"/>
              </a:spcBef>
            </a:pPr>
            <a:endParaRPr lang="en-US" dirty="0" smtClean="0"/>
          </a:p>
          <a:p>
            <a:pPr eaLnBrk="1" hangingPunct="1">
              <a:spcBef>
                <a:spcPct val="0"/>
              </a:spcBef>
            </a:pPr>
            <a:r>
              <a:rPr lang="en-US" dirty="0" smtClean="0"/>
              <a:t>One of the pieces of data often collected</a:t>
            </a:r>
            <a:r>
              <a:rPr lang="en-US" baseline="0" dirty="0" smtClean="0"/>
              <a:t> is student race and ethnicity.</a:t>
            </a:r>
          </a:p>
          <a:p>
            <a:pPr eaLnBrk="1" hangingPunct="1">
              <a:spcBef>
                <a:spcPct val="0"/>
              </a:spcBef>
            </a:pPr>
            <a:endParaRPr lang="en-US" baseline="0" dirty="0" smtClean="0"/>
          </a:p>
          <a:p>
            <a:pPr eaLnBrk="1" hangingPunct="1">
              <a:spcBef>
                <a:spcPct val="0"/>
              </a:spcBef>
            </a:pPr>
            <a:r>
              <a:rPr lang="en-US" baseline="0" dirty="0" smtClean="0"/>
              <a:t>Why might we include this in the model?</a:t>
            </a:r>
          </a:p>
          <a:p>
            <a:pPr eaLnBrk="1" hangingPunct="1">
              <a:spcBef>
                <a:spcPct val="0"/>
              </a:spcBef>
            </a:pPr>
            <a:endParaRPr lang="en-US" baseline="0" dirty="0" smtClean="0"/>
          </a:p>
          <a:p>
            <a:pPr eaLnBrk="1" hangingPunct="1">
              <a:spcBef>
                <a:spcPct val="0"/>
              </a:spcBef>
            </a:pPr>
            <a:r>
              <a:rPr lang="en-US" baseline="0" dirty="0" smtClean="0"/>
              <a:t>Rather than a causal relationship between race and student growth, it might be the case that race/ethnicity is picking up the effect of factors like general socio-economic status, family structure, family education, social capital, and environmental stress.</a:t>
            </a:r>
          </a:p>
          <a:p>
            <a:pPr eaLnBrk="1" hangingPunct="1">
              <a:spcBef>
                <a:spcPct val="0"/>
              </a:spcBef>
            </a:pPr>
            <a:endParaRPr lang="en-US" baseline="0" dirty="0" smtClean="0"/>
          </a:p>
          <a:p>
            <a:pPr eaLnBrk="1" hangingPunct="1">
              <a:spcBef>
                <a:spcPct val="0"/>
              </a:spcBef>
            </a:pPr>
            <a:r>
              <a:rPr lang="en-US" baseline="0" dirty="0" smtClean="0"/>
              <a:t>This will not always be the case for every student, but it may be true across entire districts or states.</a:t>
            </a:r>
            <a:endParaRPr lang="en-US" dirty="0" smtClean="0"/>
          </a:p>
          <a:p>
            <a:pPr eaLnBrk="1" hangingPunct="1">
              <a:spcBef>
                <a:spcPct val="0"/>
              </a:spcBef>
            </a:pPr>
            <a:endParaRPr lang="en-US" dirty="0" smtClean="0"/>
          </a:p>
          <a:p>
            <a:pPr eaLnBrk="1" hangingPunct="1">
              <a:spcBef>
                <a:spcPct val="0"/>
              </a:spcBef>
            </a:pPr>
            <a:r>
              <a:rPr lang="en-US" dirty="0" smtClean="0"/>
              <a:t>During check 4, VARC uses real data from your district or state to determine if race/ethnicity has an effect on student growth.</a:t>
            </a:r>
          </a:p>
          <a:p>
            <a:pPr eaLnBrk="1" hangingPunct="1">
              <a:spcBef>
                <a:spcPct val="0"/>
              </a:spcBef>
            </a:pPr>
            <a:r>
              <a:rPr lang="en-US" dirty="0" smtClean="0"/>
              <a:t>If there is no effect,</a:t>
            </a:r>
            <a:r>
              <a:rPr lang="en-US" baseline="0" dirty="0" smtClean="0"/>
              <a:t> we decide with our partners whether to leave it in.</a:t>
            </a: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E6B96C-AF1C-4240-8EC0-36C1CCD0E0A4}" type="slidenum">
              <a:rPr lang="en-US" smtClean="0"/>
              <a:pPr fontAlgn="base">
                <a:spcBef>
                  <a:spcPct val="0"/>
                </a:spcBef>
                <a:spcAft>
                  <a:spcPct val="0"/>
                </a:spcAft>
                <a:defRPr/>
              </a:pPr>
              <a:t>28</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there </a:t>
            </a:r>
            <a:r>
              <a:rPr lang="en-US" b="1" dirty="0" smtClean="0"/>
              <a:t>is</a:t>
            </a:r>
            <a:r>
              <a:rPr lang="en-US" dirty="0" smtClean="0"/>
              <a:t> a detectable difference in growth rates of different groups of students, we attribute this to a district or state challenge to be addressed, not something an individual teacher or school should be expected to overcome on their own. If a particular school, grade-level team, or teacher is making above-average results with any group of students, this will be reflected in an above-average Value-Added estimate.</a:t>
            </a:r>
          </a:p>
          <a:p>
            <a:pPr eaLnBrk="1" hangingPunct="1">
              <a:spcBef>
                <a:spcPct val="0"/>
              </a:spcBef>
            </a:pPr>
            <a:endParaRPr lang="en-US" dirty="0" smtClean="0"/>
          </a:p>
          <a:p>
            <a:pPr eaLnBrk="1" hangingPunct="1">
              <a:spcBef>
                <a:spcPct val="0"/>
              </a:spcBef>
            </a:pPr>
            <a:r>
              <a:rPr lang="en-US" dirty="0" smtClean="0"/>
              <a:t>By using all the data we have available, we try to get the most complete picture of the real situations of students to make our predictions as accurate as possible.  The more complete job VARC can do at controlling for external factors, the more accurate we can be about evaluating the effect of districts, schools, grades, classrooms, programs, and interventions.</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E6B96C-AF1C-4240-8EC0-36C1CCD0E0A4}" type="slidenum">
              <a:rPr lang="en-US" smtClean="0"/>
              <a:pPr fontAlgn="base">
                <a:spcBef>
                  <a:spcPct val="0"/>
                </a:spcBef>
                <a:spcAft>
                  <a:spcPct val="0"/>
                </a:spcAft>
                <a:defRPr/>
              </a:pPr>
              <a:t>29</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VARC</a:t>
            </a:r>
            <a:r>
              <a:rPr lang="en-US" baseline="0" dirty="0" smtClean="0"/>
              <a:t> suggested answers:</a:t>
            </a:r>
          </a:p>
          <a:p>
            <a:endParaRPr lang="en-US" baseline="0" dirty="0" smtClean="0"/>
          </a:p>
          <a:p>
            <a:pPr marL="228600" indent="-228600">
              <a:buNone/>
            </a:pPr>
            <a:r>
              <a:rPr lang="en-US" baseline="0" dirty="0" smtClean="0"/>
              <a:t>A. 5</a:t>
            </a:r>
            <a:r>
              <a:rPr lang="en-US" baseline="30000" dirty="0" smtClean="0"/>
              <a:t>th</a:t>
            </a:r>
            <a:r>
              <a:rPr lang="en-US" baseline="0" dirty="0" smtClean="0"/>
              <a:t> grade reading curriculum fails at “check 1”. A school or teachers could have an influence on the curriculum that’s chosen and the implementation of the curriculum. This would be like fertilizer in the gardener analogy. It’s one of the strategies employed to try to get a desired result. We don’t want to control for this in the model, since the effect of this and other strategies is what we’re trying to measure and isolate with our outcome.</a:t>
            </a:r>
          </a:p>
          <a:p>
            <a:pPr marL="228600" indent="-228600">
              <a:buAutoNum type="alphaUcPeriod"/>
            </a:pPr>
            <a:endParaRPr lang="en-US" baseline="0" dirty="0" smtClean="0"/>
          </a:p>
          <a:p>
            <a:pPr marL="228600" indent="-228600">
              <a:buNone/>
            </a:pPr>
            <a:endParaRPr lang="en-US" baseline="0" dirty="0" smtClean="0"/>
          </a:p>
          <a:p>
            <a:pPr marL="228600" indent="-228600" algn="l">
              <a:buNone/>
            </a:pPr>
            <a:r>
              <a:rPr lang="en-US" baseline="0" dirty="0" smtClean="0"/>
              <a:t>B. Can a really engaging teacher get his or her students to come to school more often? Maybe. This could potentially fail at “check 1” since the teacher may be able to influence this outcome.</a:t>
            </a:r>
          </a:p>
          <a:p>
            <a:pPr marL="228600" indent="-228600" algn="l">
              <a:buNone/>
            </a:pPr>
            <a:endParaRPr lang="en-US" baseline="0" dirty="0" smtClean="0"/>
          </a:p>
          <a:p>
            <a:pPr marL="228600" indent="-228600" algn="l">
              <a:buNone/>
            </a:pPr>
            <a:r>
              <a:rPr lang="en-US" baseline="0" dirty="0" smtClean="0"/>
              <a:t>C. Can a 5</a:t>
            </a:r>
            <a:r>
              <a:rPr lang="en-US" baseline="30000" dirty="0" smtClean="0"/>
              <a:t>th</a:t>
            </a:r>
            <a:r>
              <a:rPr lang="en-US" baseline="0" dirty="0" smtClean="0"/>
              <a:t> grade teacher get students to come to school more often one year in the past? No. This is our chance to try to pick up the effect of attendance. It passes “check 1”, so let’s go to “check 2”. Do we have reliable data?</a:t>
            </a:r>
          </a:p>
          <a:p>
            <a:pPr marL="228600" indent="-228600" algn="l">
              <a:buNone/>
            </a:pPr>
            <a:r>
              <a:rPr lang="en-US" baseline="0" dirty="0" smtClean="0"/>
              <a:t>The answer to this part varies by district or state. If we do have reliable attendance data, we’d continue to “check 4” to determine if it increases the predictive power of the model.</a:t>
            </a:r>
          </a:p>
          <a:p>
            <a:pPr marL="228600" indent="-228600" algn="l">
              <a:buNone/>
            </a:pPr>
            <a:endParaRPr lang="en-US" baseline="0" dirty="0" smtClean="0"/>
          </a:p>
          <a:p>
            <a:pPr marL="228600" indent="-228600" algn="l">
              <a:buNone/>
            </a:pPr>
            <a:r>
              <a:rPr lang="en-US" baseline="0" dirty="0" smtClean="0"/>
              <a:t>(For more information on the difference between B and C, please see the explanation below… after D)</a:t>
            </a:r>
          </a:p>
          <a:p>
            <a:pPr marL="228600" indent="-228600" algn="l">
              <a:buNone/>
            </a:pPr>
            <a:endParaRPr lang="en-US" baseline="0" dirty="0" smtClean="0"/>
          </a:p>
          <a:p>
            <a:pPr marL="228600" indent="-228600">
              <a:buAutoNum type="alphaUcPeriod"/>
            </a:pPr>
            <a:endParaRPr lang="en-US" baseline="0" dirty="0" smtClean="0"/>
          </a:p>
          <a:p>
            <a:pPr marL="228600" indent="-228600">
              <a:buNone/>
            </a:pPr>
            <a:r>
              <a:rPr lang="en-US" baseline="0" dirty="0" smtClean="0"/>
              <a:t>D. Does a teacher have control over student motivation? It probably depends on how we define “motivation”. If we decide whether it passes “check 1”, we move on to “check 2” and “check 3” to see if we have data on it or can pick it up by proxy. Most likely the answers to both of these is “no”.</a:t>
            </a:r>
          </a:p>
          <a:p>
            <a:pPr marL="228600" indent="-228600">
              <a:buNone/>
            </a:pPr>
            <a:r>
              <a:rPr lang="en-US" baseline="0" dirty="0" smtClean="0"/>
              <a:t>It’s important to note here that this is an example of something we would like to control for, but we do not have the data to do so.</a:t>
            </a:r>
          </a:p>
          <a:p>
            <a:pPr marL="228600" indent="-228600">
              <a:buNone/>
            </a:pPr>
            <a:r>
              <a:rPr lang="en-US" baseline="0" dirty="0" smtClean="0"/>
              <a:t>Value-Added is not a perfect measure, but it is the best we’re able to do with the existing data. VARC’s model is continually improving as we make statistical innovations and new student data becomes available. Our hope is that over time, our models become better and better at fairly measuring educator effectiveness.</a:t>
            </a:r>
          </a:p>
          <a:p>
            <a:pPr marL="228600" indent="-228600">
              <a:buNone/>
            </a:pPr>
            <a:r>
              <a:rPr lang="en-US" baseline="0" dirty="0" smtClean="0"/>
              <a:t>Consider the next section for why it’s reasonable to consider Value-Added measures as useful even when we don’t have the whole picture (including student motivation and other unmeasured characteristics)</a:t>
            </a:r>
          </a:p>
          <a:p>
            <a:pPr marL="228600" indent="-228600">
              <a:buNone/>
            </a:pPr>
            <a:endParaRPr lang="en-US" baseline="0" dirty="0" smtClean="0"/>
          </a:p>
          <a:p>
            <a:pPr marL="228600" indent="-228600">
              <a:buNone/>
            </a:pPr>
            <a:endParaRPr lang="en-US" baseline="0" dirty="0" smtClean="0"/>
          </a:p>
          <a:p>
            <a:pPr marL="228600" indent="-228600">
              <a:buNone/>
            </a:pPr>
            <a:endParaRPr lang="en-US" baseline="0" dirty="0" smtClean="0"/>
          </a:p>
          <a:p>
            <a:pPr marL="228600" indent="-228600">
              <a:buNone/>
            </a:pPr>
            <a:endParaRPr lang="en-US" baseline="0" dirty="0" smtClean="0"/>
          </a:p>
          <a:p>
            <a:pPr marL="228600" indent="-228600">
              <a:buNone/>
            </a:pPr>
            <a:r>
              <a:rPr lang="en-US" baseline="0" dirty="0" smtClean="0"/>
              <a:t>More information on attendance (taken from VARC’s answer to “How does the model account for student attendance” in the LAUSD FAQ)</a:t>
            </a:r>
          </a:p>
          <a:p>
            <a:pPr marL="228600" indent="-228600">
              <a:buNone/>
            </a:pPr>
            <a:r>
              <a:rPr lang="en-US" baseline="0" dirty="0" smtClean="0"/>
              <a:t>In LAUSD, Value-Added is called “AGT”</a:t>
            </a:r>
          </a:p>
          <a:p>
            <a:pPr marL="228600" indent="-228600">
              <a:buNone/>
            </a:pPr>
            <a:endParaRPr lang="en-US" baseline="0" dirty="0" smtClean="0"/>
          </a:p>
          <a:p>
            <a:r>
              <a:rPr lang="en-US" sz="1200" b="1" kern="1200" baseline="0" dirty="0" smtClean="0">
                <a:solidFill>
                  <a:schemeClr val="tx1"/>
                </a:solidFill>
                <a:latin typeface="+mn-lt"/>
                <a:ea typeface="+mn-ea"/>
                <a:cs typeface="+mn-cs"/>
              </a:rPr>
              <a:t>How does the model account for student attendance?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Attendance is not included in the AGT model. LAUSD's data systems do not currently have enough information to produce a reliable AGT dosage model based on attendance data. LAUSD is working to improve the data system so future analysis years will take this data into account.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When reliable data is available, the AGT model will account for prior attendance rather than attendance for the year being measured by AGT.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Why would we account for prior attendance rather than current attendance? As with other variables controlled for in the AGT model, we want to remove the effect of factors beyond the school’s or teacher’s control. When a student is assigned to a teacher, there may be strategies the teacher can use to get a previously low-attending student to come to class more often (strong parent interactions, engaging classroom activities, encouraging classroom community building, etc.) On the other hand, this particular teacher does not have any control over the attendance history of that student from previous years (before they entered this teacher’s classroom).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Let’s assume that across the district, our analysis found that students with lower attendance grew less than students with higher attendance.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In the following example, we will consider that there are two 7th grade math teachers. These two teachers have been assigned two groups of students who have exactly the same characteristics, including a low average attendance rate (75%) from last year.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During the past year, teacher A used strategies in her classroom that resulted in her students having a much higher attendance rate than these students had last year. The average attendance rate for her students was 90% instead of 75%.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In teacher B’s classroom, there were no strategies used to increase student attendance, and her students actually had a much lower attendance rate than they had last year. The average attendance rater for her students was 60% instead of 75%.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With the situation above, let’s explore the results we would get with an AGT model that controlled for current attendance vs. prior attendance.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In an AGT model, student growth for a given teacher’s classroom is compared to the predicted growth of those students. This prediction is based on the average growth of similar students (accounting for prior test performance and student characteristics) across LAUSD during the same time period. </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If AGT controlled for current attendance in the above scenario: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Teacher A’s prediction for growth of her students would be based on students across the district who also had 90% attendance rate. Since we assumed the probable outcome that students with higher attendance rates learn more during the school year, teacher A’s predicted growth would be higher since her students came to school more often than they did in the past.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In the case of teacher B, her prediction for the growth of her students would be based on students across the district that also had 60% attendance rate. Teacher B’s predicted growth would be lower since her students came to the school less often than they did in the past.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In this case, teacher A (who managed to get incredible attendance for her students) is held to a higher prediction than teacher B (who ended up with much lower attendance for her students). This would set up an incentive structure where teachers would be more likely to get high AGT if their students had lower attendance. We want higher attendance for our students, so AGT should not be set up this way. </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On the other hand, if AGT controlled for prior attendance in the above scenario: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Teacher A and teacher B would have exactly the same predicted growth for their students. Their predicted performance would be based on the growth of similar students across the district that had the same 75% attendance rate for the previous year.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Teacher A, with her higher attendance rate, would be more likely to have a higher AGT result with that increased instruction time in the classroom. Teacher B, with her low attendance rate, would be more likely to have a lower AGT result with less instructional time in the classroom.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This matches our intended incentive structure, where teacher who use strategies to get historically low attending students to come to school get recognition for this results in their student growth. </a:t>
            </a:r>
            <a:endParaRPr lang="en-US" b="0" baseline="0" dirty="0" smtClean="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if a gardener just gets lucky or unlucky?</a:t>
            </a:r>
          </a:p>
          <a:p>
            <a:pPr eaLnBrk="1" hangingPunct="1">
              <a:spcBef>
                <a:spcPct val="0"/>
              </a:spcBef>
            </a:pPr>
            <a:endParaRPr lang="en-US" dirty="0" smtClean="0"/>
          </a:p>
          <a:p>
            <a:pPr eaLnBrk="1" hangingPunct="1">
              <a:spcBef>
                <a:spcPct val="0"/>
              </a:spcBef>
            </a:pPr>
            <a:r>
              <a:rPr lang="en-US" dirty="0" smtClean="0"/>
              <a:t>Based</a:t>
            </a:r>
            <a:r>
              <a:rPr lang="en-US" baseline="0" dirty="0" smtClean="0"/>
              <a:t> on all available data for Oak A, we predict that by the end of the year, Oak A will grow 10 inches.</a:t>
            </a:r>
          </a:p>
          <a:p>
            <a:pPr eaLnBrk="1" hangingPunct="1">
              <a:spcBef>
                <a:spcPct val="0"/>
              </a:spcBef>
            </a:pPr>
            <a:endParaRPr lang="en-US" baseline="0"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32</a:t>
            </a:fld>
            <a:endParaRPr lang="en-US" dirty="0"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But there are limits to what our predictions can tell us.</a:t>
            </a:r>
          </a:p>
          <a:p>
            <a:pPr eaLnBrk="1" hangingPunct="1">
              <a:spcBef>
                <a:spcPct val="0"/>
              </a:spcBef>
            </a:pPr>
            <a:endParaRPr lang="en-US" baseline="0" dirty="0" smtClean="0"/>
          </a:p>
          <a:p>
            <a:pPr eaLnBrk="1" hangingPunct="1">
              <a:spcBef>
                <a:spcPct val="0"/>
              </a:spcBef>
            </a:pPr>
            <a:r>
              <a:rPr lang="en-US" baseline="0" dirty="0" smtClean="0"/>
              <a:t>For an individual tree, our predictions do not account for random events.</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33</a:t>
            </a:fld>
            <a:endParaRPr lang="en-US" dirty="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First of all, let’s think about whether tree height might have</a:t>
            </a:r>
            <a:r>
              <a:rPr lang="en-US" baseline="0" dirty="0" smtClean="0"/>
              <a:t> an effect on tree growth.</a:t>
            </a:r>
          </a:p>
          <a:p>
            <a:pPr eaLnBrk="1" hangingPunct="1">
              <a:spcBef>
                <a:spcPct val="0"/>
              </a:spcBef>
            </a:pPr>
            <a:endParaRPr lang="en-US" baseline="0" dirty="0" smtClean="0"/>
          </a:p>
          <a:p>
            <a:pPr eaLnBrk="1" hangingPunct="1">
              <a:spcBef>
                <a:spcPct val="0"/>
              </a:spcBef>
            </a:pPr>
            <a:r>
              <a:rPr lang="en-US" baseline="0" dirty="0" smtClean="0"/>
              <a:t>In general, why might short trees grow faster in the following year of gardener’s care?</a:t>
            </a:r>
          </a:p>
          <a:p>
            <a:pPr eaLnBrk="1" hangingPunct="1">
              <a:spcBef>
                <a:spcPct val="0"/>
              </a:spcBef>
            </a:pPr>
            <a:endParaRPr lang="en-US" baseline="0" dirty="0" smtClean="0"/>
          </a:p>
          <a:p>
            <a:pPr eaLnBrk="1" hangingPunct="1">
              <a:spcBef>
                <a:spcPct val="0"/>
              </a:spcBef>
            </a:pPr>
            <a:r>
              <a:rPr lang="en-US" baseline="0" dirty="0" smtClean="0"/>
              <a:t>Why might tall trees grow faster?</a:t>
            </a:r>
          </a:p>
          <a:p>
            <a:pPr eaLnBrk="1" hangingPunct="1">
              <a:spcBef>
                <a:spcPct val="0"/>
              </a:spcBef>
            </a:pPr>
            <a:endParaRPr lang="en-US" baseline="0" dirty="0" smtClean="0"/>
          </a:p>
          <a:p>
            <a:pPr eaLnBrk="1" hangingPunct="1">
              <a:spcBef>
                <a:spcPct val="0"/>
              </a:spcBef>
            </a:pPr>
            <a:r>
              <a:rPr lang="en-US" baseline="0" dirty="0" smtClean="0"/>
              <a:t>You can probably come up with some of your own guesses.</a:t>
            </a:r>
          </a:p>
          <a:p>
            <a:pPr eaLnBrk="1" hangingPunct="1">
              <a:spcBef>
                <a:spcPct val="0"/>
              </a:spcBef>
            </a:pPr>
            <a:r>
              <a:rPr lang="en-US" baseline="0" dirty="0" smtClean="0"/>
              <a:t>Some guesses we came up with for short trees are: shorter trees having more “room to grow” and that it might be easier for a gardener to have a “big impact” on the growth of that tree.</a:t>
            </a:r>
          </a:p>
          <a:p>
            <a:pPr eaLnBrk="1" hangingPunct="1">
              <a:spcBef>
                <a:spcPct val="0"/>
              </a:spcBef>
            </a:pPr>
            <a:r>
              <a:rPr lang="en-US" baseline="0" dirty="0" smtClean="0"/>
              <a:t>For tall trees, we guessed that tall trees have likely experienced a pattern of rapid growth in previous years, so this pattern might continue. In general, tall trees might be benefiting from some other environmental factor that we haven’t controlled for explicitly. This factor may benefit tall trees again next year.</a:t>
            </a:r>
          </a:p>
          <a:p>
            <a:pPr eaLnBrk="1" hangingPunct="1">
              <a:spcBef>
                <a:spcPct val="0"/>
              </a:spcBef>
            </a:pPr>
            <a:endParaRPr lang="en-US" baseline="0" dirty="0" smtClean="0"/>
          </a:p>
          <a:p>
            <a:pPr eaLnBrk="1" hangingPunct="1">
              <a:spcBef>
                <a:spcPct val="0"/>
              </a:spcBef>
            </a:pPr>
            <a:r>
              <a:rPr lang="en-US" baseline="0" dirty="0" smtClean="0"/>
              <a:t>These are all guesses about why gardeners with short trees or tall trees might be at an advantage. How can we determine what is really happening?</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5</a:t>
            </a:fld>
            <a:endParaRPr lang="en-US" dirty="0"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oak tree analogy, we have been</a:t>
            </a:r>
            <a:r>
              <a:rPr lang="en-US" baseline="0" dirty="0" smtClean="0"/>
              <a:t> considering a single tree for each gardener.</a:t>
            </a:r>
          </a:p>
          <a:p>
            <a:endParaRPr lang="en-US" baseline="0" dirty="0" smtClean="0"/>
          </a:p>
          <a:p>
            <a:r>
              <a:rPr lang="en-US" baseline="0" dirty="0" smtClean="0"/>
              <a:t>To be a more accurate portrayal of how Value-Added works, gardeners would be assigned to many trees.</a:t>
            </a:r>
          </a:p>
          <a:p>
            <a:endParaRPr lang="en-US" baseline="0" dirty="0" smtClean="0"/>
          </a:p>
          <a:p>
            <a:r>
              <a:rPr lang="en-US" baseline="0" dirty="0" smtClean="0"/>
              <a:t>Each of the gardener’s trees has an independent set of circumstances (prior height, rainfall, etc.), so the prediction for each tree will be customized for its own situation.</a:t>
            </a:r>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34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Value-Added estimate represents the average effect of the gardener on this group of assigned trees.</a:t>
            </a:r>
          </a:p>
          <a:p>
            <a:endParaRPr lang="en-US" baseline="0" dirty="0" smtClean="0"/>
          </a:p>
          <a:p>
            <a:r>
              <a:rPr lang="en-US" baseline="0" dirty="0" smtClean="0"/>
              <a:t>Since individual trees could have a lucky or unlucky year, the more trees a gardener is assigned to, the more sure we can be about the effect of the gardener.</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35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36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VARC</a:t>
            </a:r>
            <a:r>
              <a:rPr lang="en-US" baseline="0" dirty="0" smtClean="0"/>
              <a:t> suggested answers:</a:t>
            </a:r>
          </a:p>
          <a:p>
            <a:endParaRPr lang="en-US" baseline="0" dirty="0" smtClean="0"/>
          </a:p>
          <a:p>
            <a:pPr marL="228600" indent="-228600">
              <a:buAutoNum type="alphaUcPeriod"/>
            </a:pPr>
            <a:r>
              <a:rPr lang="en-US" baseline="0" dirty="0" smtClean="0"/>
              <a:t>The estimate has a wide confidence interval due to only 11 students in this estimate.</a:t>
            </a:r>
            <a:r>
              <a:rPr lang="en-US" baseline="0" dirty="0"/>
              <a:t> </a:t>
            </a:r>
            <a:r>
              <a:rPr lang="en-US" baseline="0" dirty="0" smtClean="0"/>
              <a:t>These students grew at a rate above average for their observationally similar peers (as signified by the “4.2” point estimate), but there were too few students to be able to infer that this outcome was due to the effect of the educators involved (rather than random events or statistical noise). The long confidence interval crosses “3”, so we color code our estimate gray.</a:t>
            </a:r>
          </a:p>
          <a:p>
            <a:pPr marL="228600" indent="-228600">
              <a:buAutoNum type="alphaUcPeriod"/>
            </a:pPr>
            <a:endParaRPr lang="en-US" baseline="0" dirty="0" smtClean="0"/>
          </a:p>
          <a:p>
            <a:pPr marL="228600" indent="-228600">
              <a:buAutoNum type="alphaUcPeriod"/>
            </a:pPr>
            <a:r>
              <a:rPr lang="en-US" baseline="0" dirty="0" smtClean="0"/>
              <a:t>We know the scores of all these students, but Value-Added is not simply a report of how many points students grew on the test. We’re combining data from multiple sources (student test data measured with error since no test is perfect, and demographic data) from a limited number of students to try to find the true effectiveness of this educator. Imagine a scenario where there was only a single student in a classroom. Is it fair to judge the teacher’s true teaching ability based on the outcome of this single student? If we were able to observe the impact of a teacher on dozens or hundreds of students over the years, we would be more confident of the teacher’s impact on those students. With Value-Added we’re inferring this true ability by analyzing the outcomes of a relatively small number of students. The more students a teacher teaches over a period of time, the stronger our conclusions can be about the true effectiveness of the teacher. We represent how confident we are with the statistical confidence interval around our best estimate.</a:t>
            </a:r>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the same way we measured the</a:t>
            </a:r>
            <a:r>
              <a:rPr lang="en-US" baseline="0" dirty="0" smtClean="0"/>
              <a:t> effect of rainfall, soil richness, and temperature, we can determine the effect of prior tree height on growth.</a:t>
            </a:r>
          </a:p>
          <a:p>
            <a:pPr eaLnBrk="1" hangingPunct="1">
              <a:spcBef>
                <a:spcPct val="0"/>
              </a:spcBef>
            </a:pPr>
            <a:endParaRPr lang="en-US" baseline="0" dirty="0" smtClean="0"/>
          </a:p>
          <a:p>
            <a:pPr eaLnBrk="1" hangingPunct="1">
              <a:spcBef>
                <a:spcPct val="0"/>
              </a:spcBef>
            </a:pPr>
            <a:r>
              <a:rPr lang="en-US" baseline="0" dirty="0" smtClean="0"/>
              <a:t>We collect data on all Oak Trees in this specific region and measure whether short or tall trees grew faster.</a:t>
            </a:r>
          </a:p>
          <a:p>
            <a:pPr eaLnBrk="1" hangingPunct="1">
              <a:spcBef>
                <a:spcPct val="0"/>
              </a:spcBef>
            </a:pPr>
            <a:endParaRPr lang="en-US" baseline="0" dirty="0" smtClean="0"/>
          </a:p>
          <a:p>
            <a:pPr eaLnBrk="1" hangingPunct="1">
              <a:spcBef>
                <a:spcPct val="0"/>
              </a:spcBef>
            </a:pPr>
            <a:r>
              <a:rPr lang="en-US" baseline="0" dirty="0" smtClean="0"/>
              <a:t>In this case, we determine that tall trees tended to grow more.</a:t>
            </a:r>
          </a:p>
          <a:p>
            <a:pPr eaLnBrk="1" hangingPunct="1">
              <a:spcBef>
                <a:spcPct val="0"/>
              </a:spcBef>
            </a:pPr>
            <a:endParaRPr lang="en-US" baseline="0" dirty="0" smtClean="0"/>
          </a:p>
          <a:p>
            <a:pPr eaLnBrk="1" hangingPunct="1">
              <a:spcBef>
                <a:spcPct val="0"/>
              </a:spcBef>
            </a:pPr>
            <a:r>
              <a:rPr lang="en-US" baseline="0" dirty="0" smtClean="0"/>
              <a:t>In the earlier analogy, we assumed that all trees grew 20 inches during a year of care and then refined our predictions with each tree’s environmental conditions.</a:t>
            </a:r>
          </a:p>
          <a:p>
            <a:pPr eaLnBrk="1" hangingPunct="1">
              <a:spcBef>
                <a:spcPct val="0"/>
              </a:spcBef>
            </a:pPr>
            <a:endParaRPr lang="en-US" baseline="0" dirty="0" smtClean="0"/>
          </a:p>
          <a:p>
            <a:pPr eaLnBrk="1" hangingPunct="1">
              <a:spcBef>
                <a:spcPct val="0"/>
              </a:spcBef>
            </a:pPr>
            <a:r>
              <a:rPr lang="en-US" baseline="0" dirty="0" smtClean="0"/>
              <a:t>By including prior height in the model, we can improve our predictions by taking this data into account.</a:t>
            </a:r>
          </a:p>
          <a:p>
            <a:pPr eaLnBrk="1" hangingPunct="1">
              <a:spcBef>
                <a:spcPct val="0"/>
              </a:spcBef>
            </a:pPr>
            <a:endParaRPr lang="en-US" baseline="0" dirty="0" smtClean="0"/>
          </a:p>
          <a:p>
            <a:pPr eaLnBrk="1" hangingPunct="1">
              <a:spcBef>
                <a:spcPct val="0"/>
              </a:spcBef>
            </a:pPr>
            <a:r>
              <a:rPr lang="en-US" baseline="0" dirty="0" smtClean="0"/>
              <a:t>For example, before considering environmental conditions, Oak C with a starting height of 28 inches would be predicted to grow 9 inches. Oak D with a starting height of 93 inches would be predicted to grow 30 inches.</a:t>
            </a:r>
          </a:p>
          <a:p>
            <a:pPr eaLnBrk="1" hangingPunct="1">
              <a:spcBef>
                <a:spcPct val="0"/>
              </a:spcBef>
            </a:pPr>
            <a:endParaRPr lang="en-US" baseline="0" dirty="0" smtClean="0"/>
          </a:p>
          <a:p>
            <a:pPr eaLnBrk="1" hangingPunct="1">
              <a:spcBef>
                <a:spcPct val="0"/>
              </a:spcBef>
            </a:pP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96057-0E49-448C-9087-1169B0543379}" type="slidenum">
              <a:rPr lang="en-US" smtClean="0">
                <a:solidFill>
                  <a:srgbClr val="000000"/>
                </a:solidFill>
              </a:rPr>
              <a:pPr fontAlgn="base">
                <a:spcBef>
                  <a:spcPct val="0"/>
                </a:spcBef>
                <a:spcAft>
                  <a:spcPct val="0"/>
                </a:spcAft>
                <a:defRPr/>
              </a:pPr>
              <a:t>6</a:t>
            </a:fld>
            <a:endParaRPr lang="en-US" dirty="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Our initial predictions now account for this trend in growth based on prior height.</a:t>
            </a:r>
          </a:p>
          <a:p>
            <a:pPr eaLnBrk="1" hangingPunct="1">
              <a:spcBef>
                <a:spcPct val="0"/>
              </a:spcBef>
            </a:pPr>
            <a:endParaRPr lang="en-US" baseline="0" dirty="0" smtClean="0"/>
          </a:p>
          <a:p>
            <a:pPr eaLnBrk="1" hangingPunct="1">
              <a:spcBef>
                <a:spcPct val="0"/>
              </a:spcBef>
            </a:pPr>
            <a:r>
              <a:rPr lang="en-US" baseline="0" dirty="0" smtClean="0"/>
              <a:t>The final predictions would also account for rainfall, soil richness, and temperature.</a:t>
            </a:r>
          </a:p>
          <a:p>
            <a:pPr eaLnBrk="1" hangingPunct="1">
              <a:spcBef>
                <a:spcPct val="0"/>
              </a:spcBef>
            </a:pPr>
            <a:endParaRPr lang="en-US" baseline="0" dirty="0" smtClean="0"/>
          </a:p>
          <a:p>
            <a:pPr eaLnBrk="1" hangingPunct="1">
              <a:spcBef>
                <a:spcPct val="0"/>
              </a:spcBef>
            </a:pPr>
            <a:r>
              <a:rPr lang="en-US" baseline="0" dirty="0" smtClean="0"/>
              <a:t>How can we accomplish this fairness factor in the education context?</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7</a:t>
            </a:fld>
            <a:endParaRPr lang="en-US" dirty="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we see 12 hypothetical students from a district.</a:t>
            </a:r>
          </a:p>
          <a:p>
            <a:pPr eaLnBrk="1" hangingPunct="1">
              <a:spcBef>
                <a:spcPct val="0"/>
              </a:spcBef>
            </a:pPr>
            <a:endParaRPr lang="en-US" dirty="0" smtClean="0"/>
          </a:p>
          <a:p>
            <a:pPr eaLnBrk="1" hangingPunct="1">
              <a:spcBef>
                <a:spcPct val="0"/>
              </a:spcBef>
            </a:pPr>
            <a:r>
              <a:rPr lang="en-US" dirty="0" smtClean="0"/>
              <a:t>For example, </a:t>
            </a:r>
          </a:p>
          <a:p>
            <a:pPr eaLnBrk="1" hangingPunct="1">
              <a:spcBef>
                <a:spcPct val="0"/>
              </a:spcBef>
            </a:pPr>
            <a:r>
              <a:rPr lang="en-US" dirty="0" smtClean="0"/>
              <a:t>Susan Allen scored very highly on her 3</a:t>
            </a:r>
            <a:r>
              <a:rPr lang="en-US" baseline="30000" dirty="0" smtClean="0"/>
              <a:t>rd</a:t>
            </a:r>
            <a:r>
              <a:rPr lang="en-US" dirty="0" smtClean="0"/>
              <a:t> grade test, and highly again on her 4</a:t>
            </a:r>
            <a:r>
              <a:rPr lang="en-US" baseline="30000" dirty="0" smtClean="0"/>
              <a:t>th</a:t>
            </a:r>
            <a:r>
              <a:rPr lang="en-US" dirty="0" smtClean="0"/>
              <a:t> grade test.</a:t>
            </a:r>
          </a:p>
          <a:p>
            <a:pPr eaLnBrk="1" hangingPunct="1">
              <a:spcBef>
                <a:spcPct val="0"/>
              </a:spcBef>
            </a:pPr>
            <a:r>
              <a:rPr lang="en-US" dirty="0" smtClean="0"/>
              <a:t>William Andrews had a very low score on both his 3</a:t>
            </a:r>
            <a:r>
              <a:rPr lang="en-US" baseline="30000" dirty="0" smtClean="0"/>
              <a:t>rd</a:t>
            </a:r>
            <a:r>
              <a:rPr lang="en-US" dirty="0" smtClean="0"/>
              <a:t> grade and 4</a:t>
            </a:r>
            <a:r>
              <a:rPr lang="en-US" baseline="30000" dirty="0" smtClean="0"/>
              <a:t>th</a:t>
            </a:r>
            <a:r>
              <a:rPr lang="en-US" dirty="0" smtClean="0"/>
              <a:t> grade tests.</a:t>
            </a:r>
          </a:p>
          <a:p>
            <a:pPr eaLnBrk="1" hangingPunct="1">
              <a:spcBef>
                <a:spcPct val="0"/>
              </a:spcBef>
            </a:pPr>
            <a:endParaRPr lang="en-US" dirty="0" smtClean="0"/>
          </a:p>
          <a:p>
            <a:pPr eaLnBrk="1" hangingPunct="1">
              <a:spcBef>
                <a:spcPct val="0"/>
              </a:spcBef>
            </a:pPr>
            <a:r>
              <a:rPr lang="en-US" dirty="0" smtClean="0"/>
              <a:t>A student’s skills and knowledge tend to persist from one year to the next. How can we use this information to make better predictions about student growth?</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C5D8F2-6764-476A-9EB6-3A011AE71960}"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we sort 3</a:t>
            </a:r>
            <a:r>
              <a:rPr lang="en-US" baseline="30000" dirty="0" smtClean="0"/>
              <a:t>rd</a:t>
            </a:r>
            <a:r>
              <a:rPr lang="en-US" dirty="0" smtClean="0"/>
              <a:t> grade scores high to low, what do we notice about students’ gain from test to test?</a:t>
            </a:r>
          </a:p>
          <a:p>
            <a:pPr eaLnBrk="1" hangingPunct="1">
              <a:spcBef>
                <a:spcPct val="0"/>
              </a:spcBef>
            </a:pPr>
            <a:endParaRPr lang="en-US" dirty="0" smtClean="0"/>
          </a:p>
          <a:p>
            <a:pPr eaLnBrk="1" hangingPunct="1">
              <a:spcBef>
                <a:spcPct val="0"/>
              </a:spcBef>
            </a:pPr>
            <a:r>
              <a:rPr lang="en-US" dirty="0" smtClean="0"/>
              <a:t>First we sort by each student’s 3</a:t>
            </a:r>
            <a:r>
              <a:rPr lang="en-US" baseline="30000" dirty="0" smtClean="0"/>
              <a:t>rd</a:t>
            </a:r>
            <a:r>
              <a:rPr lang="en-US" dirty="0" smtClean="0"/>
              <a:t> Grade score.</a:t>
            </a:r>
          </a:p>
          <a:p>
            <a:pPr eaLnBrk="1" hangingPunct="1">
              <a:spcBef>
                <a:spcPct val="0"/>
              </a:spcBef>
            </a:pPr>
            <a:r>
              <a:rPr lang="en-US" dirty="0" smtClean="0"/>
              <a:t>We add a column that computes the gain in score from the 3</a:t>
            </a:r>
            <a:r>
              <a:rPr lang="en-US" baseline="30000" dirty="0" smtClean="0"/>
              <a:t>rd</a:t>
            </a:r>
            <a:r>
              <a:rPr lang="en-US" dirty="0" smtClean="0"/>
              <a:t> grade to the 4</a:t>
            </a:r>
            <a:r>
              <a:rPr lang="en-US" baseline="30000" dirty="0" smtClean="0"/>
              <a:t>th</a:t>
            </a:r>
            <a:r>
              <a:rPr lang="en-US" dirty="0" smtClean="0"/>
              <a:t> grade test.</a:t>
            </a:r>
          </a:p>
          <a:p>
            <a:pPr eaLnBrk="1" hangingPunct="1">
              <a:spcBef>
                <a:spcPct val="0"/>
              </a:spcBef>
            </a:pPr>
            <a:endParaRPr lang="en-US" dirty="0" smtClean="0"/>
          </a:p>
          <a:p>
            <a:pPr eaLnBrk="1" hangingPunct="1">
              <a:spcBef>
                <a:spcPct val="0"/>
              </a:spcBef>
            </a:pPr>
            <a:r>
              <a:rPr lang="en-US" dirty="0" smtClean="0"/>
              <a:t>For example, Susan Allen, our highest performing 3</a:t>
            </a:r>
            <a:r>
              <a:rPr lang="en-US" baseline="30000" dirty="0" smtClean="0"/>
              <a:t>rd</a:t>
            </a:r>
            <a:r>
              <a:rPr lang="en-US" dirty="0" smtClean="0"/>
              <a:t> grader scored 312 on the 3</a:t>
            </a:r>
            <a:r>
              <a:rPr lang="en-US" baseline="30000" dirty="0" smtClean="0"/>
              <a:t>rd</a:t>
            </a:r>
            <a:r>
              <a:rPr lang="en-US" dirty="0" smtClean="0"/>
              <a:t> grade test and 323 on the 4</a:t>
            </a:r>
            <a:r>
              <a:rPr lang="en-US" baseline="30000" dirty="0" smtClean="0"/>
              <a:t>th</a:t>
            </a:r>
            <a:r>
              <a:rPr lang="en-US" dirty="0" smtClean="0"/>
              <a:t> grade test, a gain of 11 points.</a:t>
            </a:r>
          </a:p>
          <a:p>
            <a:pPr eaLnBrk="1" hangingPunct="1">
              <a:spcBef>
                <a:spcPct val="0"/>
              </a:spcBef>
            </a:pPr>
            <a:endParaRPr lang="en-US" dirty="0" smtClean="0"/>
          </a:p>
          <a:p>
            <a:pPr eaLnBrk="1" hangingPunct="1">
              <a:spcBef>
                <a:spcPct val="0"/>
              </a:spcBef>
            </a:pPr>
            <a:r>
              <a:rPr lang="en-US" dirty="0" smtClean="0"/>
              <a:t>William Andrews, our lowest performing 3</a:t>
            </a:r>
            <a:r>
              <a:rPr lang="en-US" baseline="30000" dirty="0" smtClean="0"/>
              <a:t>rd</a:t>
            </a:r>
            <a:r>
              <a:rPr lang="en-US" dirty="0" smtClean="0"/>
              <a:t> grader scored 238 on the 3</a:t>
            </a:r>
            <a:r>
              <a:rPr lang="en-US" baseline="30000" dirty="0" smtClean="0"/>
              <a:t>rd</a:t>
            </a:r>
            <a:r>
              <a:rPr lang="en-US" dirty="0" smtClean="0"/>
              <a:t> grade test and 271 on the 4</a:t>
            </a:r>
            <a:r>
              <a:rPr lang="en-US" baseline="30000" dirty="0" smtClean="0"/>
              <a:t>th</a:t>
            </a:r>
            <a:r>
              <a:rPr lang="en-US" dirty="0" smtClean="0"/>
              <a:t> grade test, a gain of 33 points.</a:t>
            </a:r>
          </a:p>
          <a:p>
            <a:pPr eaLnBrk="1" hangingPunct="1">
              <a:spcBef>
                <a:spcPct val="0"/>
              </a:spcBef>
            </a:pPr>
            <a:endParaRPr lang="en-US" dirty="0" smtClean="0"/>
          </a:p>
          <a:p>
            <a:pPr eaLnBrk="1" hangingPunct="1">
              <a:spcBef>
                <a:spcPct val="0"/>
              </a:spcBef>
            </a:pPr>
            <a:r>
              <a:rPr lang="en-US" dirty="0" smtClean="0"/>
              <a:t>If we look at all this data together, do we notice a trend in the amount of gain students made based on their starting point on the 3</a:t>
            </a:r>
            <a:r>
              <a:rPr lang="en-US" baseline="30000" dirty="0" smtClean="0"/>
              <a:t>rd</a:t>
            </a:r>
            <a:r>
              <a:rPr lang="en-US" dirty="0" smtClean="0"/>
              <a:t> grade test?</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A3B21E-F5C7-40C3-B41B-619BC4DF6EF1}" type="slidenum">
              <a:rPr lang="en-US" smtClean="0"/>
              <a:pPr fontAlgn="base">
                <a:spcBef>
                  <a:spcPct val="0"/>
                </a:spcBef>
                <a:spcAft>
                  <a:spcPct val="0"/>
                </a:spcAft>
                <a:defRPr/>
              </a:pPr>
              <a:t>9</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we find a trend in score gain based on starting point, we control for it in the Value-Added model.</a:t>
            </a:r>
          </a:p>
          <a:p>
            <a:pPr eaLnBrk="1" hangingPunct="1">
              <a:spcBef>
                <a:spcPct val="0"/>
              </a:spcBef>
            </a:pPr>
            <a:endParaRPr lang="en-US" dirty="0" smtClean="0"/>
          </a:p>
          <a:p>
            <a:pPr eaLnBrk="1" hangingPunct="1">
              <a:spcBef>
                <a:spcPct val="0"/>
              </a:spcBef>
            </a:pPr>
            <a:r>
              <a:rPr lang="en-US" dirty="0" smtClean="0"/>
              <a:t>In this case, we see a trend that students with </a:t>
            </a:r>
            <a:r>
              <a:rPr lang="en-US" b="1" dirty="0" smtClean="0"/>
              <a:t>high</a:t>
            </a:r>
            <a:r>
              <a:rPr lang="en-US" dirty="0" smtClean="0"/>
              <a:t> scores in 3</a:t>
            </a:r>
            <a:r>
              <a:rPr lang="en-US" baseline="30000" dirty="0" smtClean="0"/>
              <a:t>rd</a:t>
            </a:r>
            <a:r>
              <a:rPr lang="en-US" dirty="0" smtClean="0"/>
              <a:t> grade tended to gain </a:t>
            </a:r>
            <a:r>
              <a:rPr lang="en-US" b="1" dirty="0" smtClean="0"/>
              <a:t>fewer</a:t>
            </a:r>
            <a:r>
              <a:rPr lang="en-US" dirty="0" smtClean="0"/>
              <a:t> points on the 4</a:t>
            </a:r>
            <a:r>
              <a:rPr lang="en-US" baseline="30000" dirty="0" smtClean="0"/>
              <a:t>th</a:t>
            </a:r>
            <a:r>
              <a:rPr lang="en-US" dirty="0" smtClean="0"/>
              <a:t> grade test.  </a:t>
            </a:r>
          </a:p>
          <a:p>
            <a:pPr eaLnBrk="1" hangingPunct="1">
              <a:spcBef>
                <a:spcPct val="0"/>
              </a:spcBef>
            </a:pPr>
            <a:r>
              <a:rPr lang="en-US" dirty="0" smtClean="0"/>
              <a:t>Students with </a:t>
            </a:r>
            <a:r>
              <a:rPr lang="en-US" b="1" dirty="0" smtClean="0"/>
              <a:t>low</a:t>
            </a:r>
            <a:r>
              <a:rPr lang="en-US" dirty="0" smtClean="0"/>
              <a:t> score in 3</a:t>
            </a:r>
            <a:r>
              <a:rPr lang="en-US" baseline="30000" dirty="0" smtClean="0"/>
              <a:t>rd</a:t>
            </a:r>
            <a:r>
              <a:rPr lang="en-US" dirty="0" smtClean="0"/>
              <a:t> grade tended to gain </a:t>
            </a:r>
            <a:r>
              <a:rPr lang="en-US" b="1" dirty="0" smtClean="0"/>
              <a:t>more</a:t>
            </a:r>
            <a:r>
              <a:rPr lang="en-US" dirty="0" smtClean="0"/>
              <a:t> points on 4</a:t>
            </a:r>
            <a:r>
              <a:rPr lang="en-US" baseline="30000" dirty="0" smtClean="0"/>
              <a:t>th</a:t>
            </a:r>
            <a:r>
              <a:rPr lang="en-US" dirty="0" smtClean="0"/>
              <a:t> grade test.</a:t>
            </a:r>
          </a:p>
          <a:p>
            <a:pPr eaLnBrk="1" hangingPunct="1">
              <a:spcBef>
                <a:spcPct val="0"/>
              </a:spcBef>
            </a:pPr>
            <a:endParaRPr lang="en-US" dirty="0" smtClean="0"/>
          </a:p>
          <a:p>
            <a:pPr eaLnBrk="1" hangingPunct="1">
              <a:spcBef>
                <a:spcPct val="0"/>
              </a:spcBef>
            </a:pPr>
            <a:r>
              <a:rPr lang="en-US" dirty="0" smtClean="0"/>
              <a:t>Please note that this is a small subsection of students from multiple schools across the district or state.  To make these kind of analyses, we use data from </a:t>
            </a:r>
            <a:r>
              <a:rPr lang="en-US" b="1" dirty="0" smtClean="0"/>
              <a:t>all</a:t>
            </a:r>
            <a:r>
              <a:rPr lang="en-US" dirty="0" smtClean="0"/>
              <a:t> students in the district or state to detect trends and patterns.</a:t>
            </a:r>
          </a:p>
          <a:p>
            <a:pPr eaLnBrk="1" hangingPunct="1">
              <a:spcBef>
                <a:spcPct val="0"/>
              </a:spcBef>
            </a:pPr>
            <a:endParaRPr lang="en-US" dirty="0" smtClean="0"/>
          </a:p>
          <a:p>
            <a:pPr eaLnBrk="1" hangingPunct="1">
              <a:spcBef>
                <a:spcPct val="0"/>
              </a:spcBef>
            </a:pPr>
            <a:r>
              <a:rPr lang="en-US" dirty="0" smtClean="0"/>
              <a:t>If we found that this pattern continued across an entire district or state, we would come to the conclusion that during this time period, students with </a:t>
            </a:r>
            <a:r>
              <a:rPr lang="en-US" b="1" dirty="0" smtClean="0"/>
              <a:t>low</a:t>
            </a:r>
            <a:r>
              <a:rPr lang="en-US" dirty="0" smtClean="0"/>
              <a:t> 3</a:t>
            </a:r>
            <a:r>
              <a:rPr lang="en-US" baseline="30000" dirty="0" smtClean="0"/>
              <a:t>rd</a:t>
            </a:r>
            <a:r>
              <a:rPr lang="en-US" dirty="0" smtClean="0"/>
              <a:t> grade scores were more likely to gain </a:t>
            </a:r>
            <a:r>
              <a:rPr lang="en-US" b="1" dirty="0" smtClean="0"/>
              <a:t>more </a:t>
            </a:r>
            <a:r>
              <a:rPr lang="en-US" dirty="0" smtClean="0"/>
              <a:t>points on the 4</a:t>
            </a:r>
            <a:r>
              <a:rPr lang="en-US" baseline="30000" dirty="0" smtClean="0"/>
              <a:t>th</a:t>
            </a:r>
            <a:r>
              <a:rPr lang="en-US" dirty="0" smtClean="0"/>
              <a:t> grade test than students starting off with </a:t>
            </a:r>
            <a:r>
              <a:rPr lang="en-US" b="1" dirty="0" smtClean="0"/>
              <a:t>high</a:t>
            </a:r>
            <a:r>
              <a:rPr lang="en-US" dirty="0" smtClean="0"/>
              <a:t> 3</a:t>
            </a:r>
            <a:r>
              <a:rPr lang="en-US" baseline="30000" dirty="0" smtClean="0"/>
              <a:t>rd</a:t>
            </a:r>
            <a:r>
              <a:rPr lang="en-US" dirty="0" smtClean="0"/>
              <a:t> grade scores.</a:t>
            </a:r>
          </a:p>
          <a:p>
            <a:pPr eaLnBrk="1" hangingPunct="1">
              <a:spcBef>
                <a:spcPct val="0"/>
              </a:spcBef>
            </a:pPr>
            <a:endParaRPr lang="en-US" dirty="0" smtClean="0"/>
          </a:p>
          <a:p>
            <a:pPr eaLnBrk="1" hangingPunct="1">
              <a:spcBef>
                <a:spcPct val="0"/>
              </a:spcBef>
            </a:pPr>
            <a:r>
              <a:rPr lang="en-US" dirty="0" smtClean="0"/>
              <a:t>This is typically what we find when analyzing real test data. Higher achieving students tend</a:t>
            </a:r>
            <a:r>
              <a:rPr lang="en-US" baseline="0" dirty="0" smtClean="0"/>
              <a:t> to gain fewer points during a year of growth.</a:t>
            </a:r>
            <a:endParaRPr lang="en-US" dirty="0" smtClean="0"/>
          </a:p>
          <a:p>
            <a:pPr eaLnBrk="1" hangingPunct="1">
              <a:spcBef>
                <a:spcPct val="0"/>
              </a:spcBef>
            </a:pPr>
            <a:endParaRPr lang="en-US" dirty="0" smtClean="0"/>
          </a:p>
          <a:p>
            <a:pPr eaLnBrk="1" hangingPunct="1">
              <a:spcBef>
                <a:spcPct val="0"/>
              </a:spcBef>
            </a:pPr>
            <a:r>
              <a:rPr lang="en-US" dirty="0" smtClean="0"/>
              <a:t>By measuring this trend and controlling for it when we make predictions, Value-Added Estimates can fairly compare the growth of students from across the achievement spectrum.</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6997FF-4745-4DD4-B1DD-389C8D2DDA39}"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Presenter notes:</a:t>
            </a:r>
          </a:p>
          <a:p>
            <a:endParaRPr lang="en-US" dirty="0" smtClean="0"/>
          </a:p>
          <a:p>
            <a:r>
              <a:rPr lang="en-US" dirty="0" smtClean="0"/>
              <a:t>Reasons</a:t>
            </a:r>
            <a:r>
              <a:rPr lang="en-US" baseline="0" dirty="0" smtClean="0"/>
              <a:t> this may be the case:</a:t>
            </a:r>
          </a:p>
          <a:p>
            <a:endParaRPr lang="en-US" baseline="0" dirty="0" smtClean="0"/>
          </a:p>
          <a:p>
            <a:pPr marL="228600" indent="-228600">
              <a:buFont typeface="Arial" pitchFamily="34" charset="0"/>
              <a:buChar char="•"/>
            </a:pPr>
            <a:r>
              <a:rPr lang="en-US" baseline="0" dirty="0" smtClean="0"/>
              <a:t>If student knowledge is not totally durable (learning is subject to decay would lead to lambda less than 1)</a:t>
            </a:r>
          </a:p>
          <a:p>
            <a:pPr marL="228600" indent="-228600">
              <a:buFont typeface="Arial" pitchFamily="34" charset="0"/>
              <a:buChar char="•"/>
            </a:pPr>
            <a:r>
              <a:rPr lang="en-US" baseline="0" dirty="0" smtClean="0"/>
              <a:t>If school resources are allocated differently based on prior achievement (lambda less than 1 if more resources allocated to lower achievers, lambda greater than 1 if more resources allocated to higher achievers)</a:t>
            </a:r>
          </a:p>
          <a:p>
            <a:pPr marL="228600" indent="-228600">
              <a:buFont typeface="Arial" pitchFamily="34" charset="0"/>
              <a:buChar char="•"/>
            </a:pPr>
            <a:r>
              <a:rPr lang="en-US" baseline="0" dirty="0" smtClean="0"/>
              <a:t>Different test scales used in pretest and posttest (lambda would partially reflect differences in scale)</a:t>
            </a:r>
          </a:p>
          <a:p>
            <a:pPr marL="228600" indent="-228600">
              <a:buFont typeface="Arial" pitchFamily="34" charset="0"/>
              <a:buChar char="•"/>
            </a:pPr>
            <a:r>
              <a:rPr lang="en-US" dirty="0" smtClean="0"/>
              <a:t>If the relationship between post and prior achievement is nonlinear due to different methods</a:t>
            </a:r>
            <a:r>
              <a:rPr lang="en-US" baseline="0" dirty="0" smtClean="0"/>
              <a:t> used to scale assessments</a:t>
            </a:r>
            <a:endParaRPr lang="en-US" dirty="0" smtClean="0"/>
          </a:p>
          <a:p>
            <a:endParaRPr lang="en-US" dirty="0" smtClean="0"/>
          </a:p>
          <a:p>
            <a:endParaRPr lang="en-US" dirty="0" smtClean="0"/>
          </a:p>
          <a:p>
            <a:r>
              <a:rPr lang="en-US" dirty="0" smtClean="0"/>
              <a:t>From Meyer / Dokumaci Paper:</a:t>
            </a:r>
          </a:p>
          <a:p>
            <a:endParaRPr lang="en-US" dirty="0" smtClean="0"/>
          </a:p>
          <a:p>
            <a:r>
              <a:rPr lang="en-US" sz="1200" kern="1200" baseline="0" dirty="0" smtClean="0">
                <a:solidFill>
                  <a:schemeClr val="tx1"/>
                </a:solidFill>
                <a:latin typeface="+mn-lt"/>
                <a:ea typeface="+mn-ea"/>
                <a:cs typeface="+mn-cs"/>
              </a:rPr>
              <a:t>The model would be</a:t>
            </a:r>
          </a:p>
          <a:p>
            <a:r>
              <a:rPr lang="en-US" sz="1200" kern="1200" baseline="0" dirty="0" smtClean="0">
                <a:solidFill>
                  <a:schemeClr val="tx1"/>
                </a:solidFill>
                <a:latin typeface="+mn-lt"/>
                <a:ea typeface="+mn-ea"/>
                <a:cs typeface="+mn-cs"/>
              </a:rPr>
              <a:t>simpler to estimate if it were appropriate to impose the parameter restriction λ =1, but there are at</a:t>
            </a:r>
          </a:p>
          <a:p>
            <a:r>
              <a:rPr lang="en-US" sz="1200" kern="1200" baseline="0" dirty="0" smtClean="0">
                <a:solidFill>
                  <a:schemeClr val="tx1"/>
                </a:solidFill>
                <a:latin typeface="+mn-lt"/>
                <a:ea typeface="+mn-ea"/>
                <a:cs typeface="+mn-cs"/>
              </a:rPr>
              <a:t>least four factors that could make this restriction invalid. First, λ could be less than 1 if the stock of</a:t>
            </a:r>
          </a:p>
          <a:p>
            <a:r>
              <a:rPr lang="en-US" sz="1200" kern="1200" baseline="0" dirty="0" smtClean="0">
                <a:solidFill>
                  <a:schemeClr val="tx1"/>
                </a:solidFill>
                <a:latin typeface="+mn-lt"/>
                <a:ea typeface="+mn-ea"/>
                <a:cs typeface="+mn-cs"/>
              </a:rPr>
              <a:t>knowledge, skill, and achievement captured by student assessments is not totally durable, but rather is</a:t>
            </a:r>
          </a:p>
          <a:p>
            <a:r>
              <a:rPr lang="en-US" sz="1200" kern="1200" baseline="0" dirty="0" smtClean="0">
                <a:solidFill>
                  <a:schemeClr val="tx1"/>
                </a:solidFill>
                <a:latin typeface="+mn-lt"/>
                <a:ea typeface="+mn-ea"/>
                <a:cs typeface="+mn-cs"/>
              </a:rPr>
              <a:t>subject to decay. Second, λ could differ from 1 if school resources are allocated differentially to</a:t>
            </a:r>
          </a:p>
          <a:p>
            <a:r>
              <a:rPr lang="en-US" sz="1200" kern="1200" baseline="0" dirty="0" smtClean="0">
                <a:solidFill>
                  <a:schemeClr val="tx1"/>
                </a:solidFill>
                <a:latin typeface="+mn-lt"/>
                <a:ea typeface="+mn-ea"/>
                <a:cs typeface="+mn-cs"/>
              </a:rPr>
              <a:t>students as a function of prior achievement. If resources were to be tilted relatively toward low achieving</a:t>
            </a:r>
          </a:p>
          <a:p>
            <a:r>
              <a:rPr lang="en-US" sz="1200" kern="1200" baseline="0" dirty="0" smtClean="0">
                <a:solidFill>
                  <a:schemeClr val="tx1"/>
                </a:solidFill>
                <a:latin typeface="+mn-lt"/>
                <a:ea typeface="+mn-ea"/>
                <a:cs typeface="+mn-cs"/>
              </a:rPr>
              <a:t>students—a remediation strategy—then λ would be reduced. The opposite would be true if</a:t>
            </a:r>
          </a:p>
          <a:p>
            <a:r>
              <a:rPr lang="en-US" sz="1200" kern="1200" baseline="0" dirty="0" smtClean="0">
                <a:solidFill>
                  <a:schemeClr val="tx1"/>
                </a:solidFill>
                <a:latin typeface="+mn-lt"/>
                <a:ea typeface="+mn-ea"/>
                <a:cs typeface="+mn-cs"/>
              </a:rPr>
              <a:t>resources were tilted toward high‐achieving students. Third, λ could differ from1 if posttest and pretest</a:t>
            </a:r>
          </a:p>
          <a:p>
            <a:r>
              <a:rPr lang="en-US" sz="1200" kern="1200" baseline="0" dirty="0" smtClean="0">
                <a:solidFill>
                  <a:schemeClr val="tx1"/>
                </a:solidFill>
                <a:latin typeface="+mn-lt"/>
                <a:ea typeface="+mn-ea"/>
                <a:cs typeface="+mn-cs"/>
              </a:rPr>
              <a:t>scores are measured on different scales, perhaps because the assessments administered in different</a:t>
            </a:r>
          </a:p>
          <a:p>
            <a:r>
              <a:rPr lang="en-US" sz="1200" kern="1200" baseline="0" dirty="0" smtClean="0">
                <a:solidFill>
                  <a:schemeClr val="tx1"/>
                </a:solidFill>
                <a:latin typeface="+mn-lt"/>
                <a:ea typeface="+mn-ea"/>
                <a:cs typeface="+mn-cs"/>
              </a:rPr>
              <a:t>grades are from different vendors and scored on different test scales or due to instability in the</a:t>
            </a:r>
          </a:p>
          <a:p>
            <a:r>
              <a:rPr lang="en-US" sz="1200" kern="1200" baseline="0" dirty="0" smtClean="0">
                <a:solidFill>
                  <a:schemeClr val="tx1"/>
                </a:solidFill>
                <a:latin typeface="+mn-lt"/>
                <a:ea typeface="+mn-ea"/>
                <a:cs typeface="+mn-cs"/>
              </a:rPr>
              <a:t>variability of test scores across grades and years. In this case, the coefficient on prior achievement</a:t>
            </a:r>
          </a:p>
          <a:p>
            <a:r>
              <a:rPr lang="en-US" sz="1200" kern="1200" baseline="0" dirty="0" smtClean="0">
                <a:solidFill>
                  <a:schemeClr val="tx1"/>
                </a:solidFill>
                <a:latin typeface="+mn-lt"/>
                <a:ea typeface="+mn-ea"/>
                <a:cs typeface="+mn-cs"/>
              </a:rPr>
              <a:t>partially reflects the difference in scale units between the pretest and posttest. Fourth, the different</a:t>
            </a:r>
          </a:p>
          <a:p>
            <a:r>
              <a:rPr lang="en-US" sz="1200" kern="1200" baseline="0" dirty="0" smtClean="0">
                <a:solidFill>
                  <a:schemeClr val="tx1"/>
                </a:solidFill>
                <a:latin typeface="+mn-lt"/>
                <a:ea typeface="+mn-ea"/>
                <a:cs typeface="+mn-cs"/>
              </a:rPr>
              <a:t>methods used to scale assessments could in effect transform posttest and pretest scores so that the</a:t>
            </a:r>
          </a:p>
          <a:p>
            <a:r>
              <a:rPr lang="en-US" sz="1200" kern="1200" baseline="0" dirty="0" smtClean="0">
                <a:solidFill>
                  <a:schemeClr val="tx1"/>
                </a:solidFill>
                <a:latin typeface="+mn-lt"/>
                <a:ea typeface="+mn-ea"/>
                <a:cs typeface="+mn-cs"/>
              </a:rPr>
              <a:t>relationship between post and prior achievement would be nonlinear. In this case a linear value‐added</a:t>
            </a:r>
          </a:p>
          <a:p>
            <a:r>
              <a:rPr lang="en-US" sz="1200" kern="1200" baseline="0" dirty="0" smtClean="0">
                <a:solidFill>
                  <a:schemeClr val="tx1"/>
                </a:solidFill>
                <a:latin typeface="+mn-lt"/>
                <a:ea typeface="+mn-ea"/>
                <a:cs typeface="+mn-cs"/>
              </a:rPr>
              <a:t>model might still provide a reasonably accurate approximation of the achievement growth process, but</a:t>
            </a:r>
          </a:p>
          <a:p>
            <a:r>
              <a:rPr lang="en-US" sz="1200" kern="1200" baseline="0" dirty="0" smtClean="0">
                <a:solidFill>
                  <a:schemeClr val="tx1"/>
                </a:solidFill>
                <a:latin typeface="+mn-lt"/>
                <a:ea typeface="+mn-ea"/>
                <a:cs typeface="+mn-cs"/>
              </a:rPr>
              <a:t>the coefficient on prior achievement (as in the case of the third point) would be affected by the test</a:t>
            </a:r>
          </a:p>
          <a:p>
            <a:r>
              <a:rPr lang="en-US" sz="1200" kern="1200" baseline="0" dirty="0" smtClean="0">
                <a:solidFill>
                  <a:schemeClr val="tx1"/>
                </a:solidFill>
                <a:latin typeface="+mn-lt"/>
                <a:ea typeface="+mn-ea"/>
                <a:cs typeface="+mn-cs"/>
              </a:rPr>
              <a:t>scaling.</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7BCDBFA5-CCAC-4669-AFA3-E15F1751DBA7}" type="datetimeFigureOut">
              <a:rPr lang="en-US" smtClean="0"/>
              <a:pPr>
                <a:defRPr/>
              </a:pPr>
              <a:t>6/18/2012</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FFA7AF06-95F3-4D85-B043-FEF213C5CDD3}"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8FC4BD-172C-484A-BB5D-DC2469A4DA9D}" type="datetimeFigureOut">
              <a:rPr lang="en-US" smtClean="0"/>
              <a:pPr>
                <a:defRPr/>
              </a:pPr>
              <a:t>6/18/2012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36C6D1-BB7E-426A-B452-BD7719465823}"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6D0D620D-C6B1-476C-B1B3-C09679BC85DB}" type="datetimeFigureOut">
              <a:rPr lang="en-US" smtClean="0"/>
              <a:pPr>
                <a:defRPr/>
              </a:pPr>
              <a:t>6/18/2012</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3BE8CE61-61F8-4FCA-8E1B-FD0ABD54E460}"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8C8BFA9B-A4DF-44BA-B6F0-822534536E46}" type="datetimeFigureOut">
              <a:rPr lang="en-US" smtClean="0"/>
              <a:pPr>
                <a:defRPr/>
              </a:pPr>
              <a:t>6/18/2012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5334B7FA-A4F8-4930-82AF-9C0D42526A9C}" type="slidenum">
              <a:rPr lang="en-US" smtClean="0"/>
              <a:pPr>
                <a:defRPr/>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7AB31F2-7154-4A98-99CA-0155BF374DE6}" type="datetimeFigureOut">
              <a:rPr lang="en-US" smtClean="0"/>
              <a:pPr>
                <a:defRPr/>
              </a:pPr>
              <a:t>6/18/2012</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41370F85-AC45-4021-9F51-3F18EA4C12EF}" type="slidenum">
              <a:rPr lang="en-US" smtClean="0"/>
              <a:pPr>
                <a:defRPr/>
              </a:pPr>
              <a:t>‹#›</a:t>
            </a:fld>
            <a:endParaRPr lang="en-US" dirty="0"/>
          </a:p>
        </p:txBody>
      </p:sp>
      <p:sp>
        <p:nvSpPr>
          <p:cNvPr id="14" name="Footer Placeholder 13"/>
          <p:cNvSpPr>
            <a:spLocks noGrp="1"/>
          </p:cNvSpPr>
          <p:nvPr>
            <p:ph type="ftr" sz="quarter" idx="12"/>
          </p:nvPr>
        </p:nvSpPr>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75E8C174-0260-4DD5-A951-5B31DFFE085F}" type="datetimeFigureOut">
              <a:rPr lang="en-US" smtClean="0"/>
              <a:pPr>
                <a:defRPr/>
              </a:pPr>
              <a:t>6/18/2012</a:t>
            </a:fld>
            <a:endParaRPr lang="en-US" dirty="0"/>
          </a:p>
        </p:txBody>
      </p:sp>
      <p:sp>
        <p:nvSpPr>
          <p:cNvPr id="10" name="Slide Number Placeholder 9"/>
          <p:cNvSpPr>
            <a:spLocks noGrp="1"/>
          </p:cNvSpPr>
          <p:nvPr>
            <p:ph type="sldNum" sz="quarter" idx="16"/>
          </p:nvPr>
        </p:nvSpPr>
        <p:spPr/>
        <p:txBody>
          <a:bodyPr rtlCol="0"/>
          <a:lstStyle/>
          <a:p>
            <a:pPr>
              <a:defRPr/>
            </a:pPr>
            <a:fld id="{EEC346C3-8484-4236-A99B-BC801EB2899F}" type="slidenum">
              <a:rPr lang="en-US" smtClean="0"/>
              <a:pPr>
                <a:defRPr/>
              </a:pPr>
              <a:t>‹#›</a:t>
            </a:fld>
            <a:endParaRPr lang="en-US" dirty="0"/>
          </a:p>
        </p:txBody>
      </p:sp>
      <p:sp>
        <p:nvSpPr>
          <p:cNvPr id="12" name="Footer Placeholder 11"/>
          <p:cNvSpPr>
            <a:spLocks noGrp="1"/>
          </p:cNvSpPr>
          <p:nvPr>
            <p:ph type="ftr" sz="quarter" idx="17"/>
          </p:nvPr>
        </p:nvSpPr>
        <p:spPr/>
        <p:txBody>
          <a:bodyPr rtlCol="0"/>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050349B3-A170-44CF-9F0A-50FA20F219BC}" type="datetimeFigureOut">
              <a:rPr lang="en-US" smtClean="0"/>
              <a:pPr>
                <a:defRPr/>
              </a:pPr>
              <a:t>6/18/2012</a:t>
            </a:fld>
            <a:endParaRPr lang="en-US" dirty="0"/>
          </a:p>
        </p:txBody>
      </p:sp>
      <p:sp>
        <p:nvSpPr>
          <p:cNvPr id="12" name="Slide Number Placeholder 11"/>
          <p:cNvSpPr>
            <a:spLocks noGrp="1"/>
          </p:cNvSpPr>
          <p:nvPr>
            <p:ph type="sldNum" sz="quarter" idx="16"/>
          </p:nvPr>
        </p:nvSpPr>
        <p:spPr/>
        <p:txBody>
          <a:bodyPr rtlCol="0"/>
          <a:lstStyle/>
          <a:p>
            <a:pPr>
              <a:defRPr/>
            </a:pPr>
            <a:fld id="{652E648C-B3B9-42C8-8667-62430E81F8DA}" type="slidenum">
              <a:rPr lang="en-US" smtClean="0"/>
              <a:pPr>
                <a:defRPr/>
              </a:pPr>
              <a:t>‹#›</a:t>
            </a:fld>
            <a:endParaRPr lang="en-US" dirty="0"/>
          </a:p>
        </p:txBody>
      </p:sp>
      <p:sp>
        <p:nvSpPr>
          <p:cNvPr id="14" name="Footer Placeholder 13"/>
          <p:cNvSpPr>
            <a:spLocks noGrp="1"/>
          </p:cNvSpPr>
          <p:nvPr>
            <p:ph type="ftr" sz="quarter" idx="17"/>
          </p:nvPr>
        </p:nvSpPr>
        <p:spPr/>
        <p:txBody>
          <a:bodyPr rtlCol="0"/>
          <a:lstStyle/>
          <a:p>
            <a:pPr>
              <a:defRPr/>
            </a:pP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662F162-A88B-439E-B3C7-3D6599C51D4B}" type="datetimeFigureOut">
              <a:rPr lang="en-US" smtClean="0"/>
              <a:pPr>
                <a:defRPr/>
              </a:pPr>
              <a:t>6/18/2012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B56918B5-AC55-447C-90E2-69090C2F804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35DFD8-2316-4A76-AF8E-2AA2B95F93E3}" type="datetimeFigureOut">
              <a:rPr lang="en-US" smtClean="0"/>
              <a:pPr>
                <a:defRPr/>
              </a:pPr>
              <a:t>6/18/2012</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0A7ED0B-B232-4A6D-A7EF-C0EA775F0792}"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184CEEC1-2F26-4A42-9BD0-6EB1DEED3AEC}" type="datetimeFigureOut">
              <a:rPr lang="en-US" smtClean="0"/>
              <a:pPr>
                <a:defRPr/>
              </a:pPr>
              <a:t>6/18/2012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5A84D15B-1D80-4BCF-964B-909125101F53}" type="slidenum">
              <a:rPr lang="en-US" smtClean="0"/>
              <a:pPr>
                <a:defRPr/>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pPr>
              <a:defRPr/>
            </a:pPr>
            <a:fld id="{D7FC80B4-042D-4B9F-8EAA-A3C09A5EBB3A}" type="datetimeFigureOut">
              <a:rPr lang="en-US" smtClean="0"/>
              <a:pPr>
                <a:defRPr/>
              </a:pPr>
              <a:t>6/18/2012</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FBCAA318-A7EB-4A82-85AA-A319ABBB1E89}" type="slidenum">
              <a:rPr lang="en-US" smtClean="0"/>
              <a:pPr>
                <a:defRPr/>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94F5C2FB-9CBD-4BA5-881E-54ACC9E40B47}" type="datetimeFigureOut">
              <a:rPr lang="en-US" smtClean="0"/>
              <a:pPr>
                <a:defRPr/>
              </a:pPr>
              <a:t>6/18/2012</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DC75BE85-7CFC-45EB-ABBB-E81025A228F3}" type="slidenum">
              <a:rPr lang="en-US" smtClean="0"/>
              <a:pPr>
                <a:defRPr/>
              </a:pPr>
              <a:t>‹#›</a:t>
            </a:fld>
            <a:endParaRPr lang="en-US" dirty="0"/>
          </a:p>
        </p:txBody>
      </p:sp>
      <p:pic>
        <p:nvPicPr>
          <p:cNvPr id="10" name="Picture 6" descr="VARC.png"/>
          <p:cNvPicPr>
            <a:picLocks noChangeAspect="1"/>
          </p:cNvPicPr>
          <p:nvPr userDrawn="1"/>
        </p:nvPicPr>
        <p:blipFill>
          <a:blip r:embed="rId13" cstate="print"/>
          <a:srcRect/>
          <a:stretch>
            <a:fillRect/>
          </a:stretch>
        </p:blipFill>
        <p:spPr bwMode="auto">
          <a:xfrm>
            <a:off x="0" y="6396038"/>
            <a:ext cx="1447800" cy="461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Teacher Effectiveness Initiative Value-Added Training</a:t>
            </a:r>
            <a:endParaRPr lang="en-US" dirty="0"/>
          </a:p>
        </p:txBody>
      </p:sp>
      <p:sp>
        <p:nvSpPr>
          <p:cNvPr id="5" name="Subtitle 4"/>
          <p:cNvSpPr>
            <a:spLocks noGrp="1"/>
          </p:cNvSpPr>
          <p:nvPr>
            <p:ph type="subTitle" idx="1"/>
          </p:nvPr>
        </p:nvSpPr>
        <p:spPr/>
        <p:txBody>
          <a:bodyPr/>
          <a:lstStyle/>
          <a:p>
            <a:r>
              <a:rPr lang="en-US" dirty="0" smtClean="0"/>
              <a:t>Value-Added Research Center (VARC)</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87" name="Title 1"/>
          <p:cNvSpPr>
            <a:spLocks noGrp="1"/>
          </p:cNvSpPr>
          <p:nvPr>
            <p:ph type="title"/>
          </p:nvPr>
        </p:nvSpPr>
        <p:spPr>
          <a:xfrm>
            <a:off x="291402" y="274638"/>
            <a:ext cx="8531051" cy="1143000"/>
          </a:xfrm>
        </p:spPr>
        <p:txBody>
          <a:bodyPr/>
          <a:lstStyle/>
          <a:p>
            <a:pPr eaLnBrk="1" hangingPunct="1"/>
            <a:r>
              <a:rPr lang="en-US" sz="3200" dirty="0" smtClean="0"/>
              <a:t>If we find a trend in score gain based on starting point, we control for it in the Value-Added model.</a:t>
            </a:r>
          </a:p>
        </p:txBody>
      </p:sp>
      <p:graphicFrame>
        <p:nvGraphicFramePr>
          <p:cNvPr id="4" name="Table 3"/>
          <p:cNvGraphicFramePr>
            <a:graphicFrameLocks noGrp="1"/>
          </p:cNvGraphicFramePr>
          <p:nvPr/>
        </p:nvGraphicFramePr>
        <p:xfrm>
          <a:off x="276225" y="1511300"/>
          <a:ext cx="6373368" cy="5065775"/>
        </p:xfrm>
        <a:graphic>
          <a:graphicData uri="http://schemas.openxmlformats.org/drawingml/2006/table">
            <a:tbl>
              <a:tblPr/>
              <a:tblGrid>
                <a:gridCol w="1779181"/>
                <a:gridCol w="1498899"/>
                <a:gridCol w="1498899"/>
                <a:gridCol w="1596389"/>
              </a:tblGrid>
              <a:tr h="640499">
                <a:tc>
                  <a:txBody>
                    <a:bodyPr/>
                    <a:lstStyle/>
                    <a:p>
                      <a:pPr algn="l" rtl="0" fontAlgn="t"/>
                      <a:r>
                        <a:rPr lang="en-US" sz="1600" b="1" i="0" u="none" strike="noStrike" dirty="0">
                          <a:solidFill>
                            <a:srgbClr val="000000"/>
                          </a:solidFill>
                          <a:latin typeface="Calibri"/>
                        </a:rPr>
                        <a:t>  Student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3</a:t>
                      </a:r>
                      <a:r>
                        <a:rPr lang="en-US" sz="1600" b="1" i="0" u="none" strike="noStrike" baseline="30000" dirty="0">
                          <a:solidFill>
                            <a:srgbClr val="000000"/>
                          </a:solidFill>
                          <a:latin typeface="Calibri"/>
                        </a:rPr>
                        <a:t>rd</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4</a:t>
                      </a:r>
                      <a:r>
                        <a:rPr lang="en-US" sz="1600" b="1" i="0" u="none" strike="noStrike" baseline="30000" dirty="0">
                          <a:solidFill>
                            <a:srgbClr val="000000"/>
                          </a:solidFill>
                          <a:latin typeface="Calibri"/>
                        </a:rPr>
                        <a:t>th</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smtClean="0">
                          <a:solidFill>
                            <a:srgbClr val="000000"/>
                          </a:solidFill>
                          <a:latin typeface="Calibri"/>
                        </a:rPr>
                        <a:t>Gain </a:t>
                      </a:r>
                      <a:r>
                        <a:rPr lang="en-US" sz="1600" b="1" i="0" u="none" strike="noStrike" dirty="0">
                          <a:solidFill>
                            <a:srgbClr val="000000"/>
                          </a:solidFill>
                          <a:latin typeface="Calibri"/>
                        </a:rPr>
                        <a:t>in Score from 3</a:t>
                      </a:r>
                      <a:r>
                        <a:rPr lang="en-US" sz="1600" b="1" i="0" u="none" strike="noStrike" baseline="30000" dirty="0">
                          <a:solidFill>
                            <a:srgbClr val="000000"/>
                          </a:solidFill>
                          <a:latin typeface="Calibri"/>
                        </a:rPr>
                        <a:t>rd</a:t>
                      </a:r>
                      <a:r>
                        <a:rPr lang="en-US" sz="1600" b="1" i="0" u="none" strike="noStrike" dirty="0">
                          <a:solidFill>
                            <a:srgbClr val="000000"/>
                          </a:solidFill>
                          <a:latin typeface="Calibri"/>
                        </a:rPr>
                        <a:t> to 4</a:t>
                      </a:r>
                      <a:r>
                        <a:rPr lang="en-US" sz="1600" b="1" i="0" u="none" strike="noStrike" baseline="30000" dirty="0">
                          <a:solidFill>
                            <a:srgbClr val="000000"/>
                          </a:solidFill>
                          <a:latin typeface="Calibri"/>
                        </a:rPr>
                        <a:t>th</a:t>
                      </a:r>
                      <a:r>
                        <a:rPr lang="en-US" sz="1600" b="1" i="0" u="none" strike="noStrike" dirty="0">
                          <a:solidFill>
                            <a:srgbClr val="000000"/>
                          </a:solidFill>
                          <a:latin typeface="Calibri"/>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773">
                <a:tc>
                  <a:txBody>
                    <a:bodyPr/>
                    <a:lstStyle/>
                    <a:p>
                      <a:pPr algn="l" rtl="0" fontAlgn="t"/>
                      <a:r>
                        <a:rPr lang="en-US" sz="1500" b="0" i="0" u="none" strike="noStrike" dirty="0">
                          <a:solidFill>
                            <a:srgbClr val="000000"/>
                          </a:solidFill>
                          <a:latin typeface="Calibri"/>
                        </a:rPr>
                        <a:t>  Allen, Susan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312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800" b="1" i="0" u="none" strike="noStrike" dirty="0">
                          <a:solidFill>
                            <a:srgbClr val="000000"/>
                          </a:solidFill>
                          <a:latin typeface="Calibri"/>
                        </a:rPr>
                        <a:t>323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800" b="1" i="0" u="none" strike="noStrike" dirty="0">
                          <a:solidFill>
                            <a:srgbClr val="000000"/>
                          </a:solidFill>
                          <a:latin typeface="Calibri"/>
                        </a:rPr>
                        <a:t>11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5E8B"/>
                    </a:solidFill>
                  </a:tcPr>
                </a:tc>
              </a:tr>
              <a:tr h="368773">
                <a:tc>
                  <a:txBody>
                    <a:bodyPr/>
                    <a:lstStyle/>
                    <a:p>
                      <a:pPr algn="l" rtl="0" fontAlgn="t"/>
                      <a:r>
                        <a:rPr lang="en-US" sz="1500" b="0" i="0" u="none" strike="noStrike" dirty="0">
                          <a:solidFill>
                            <a:srgbClr val="000000"/>
                          </a:solidFill>
                          <a:latin typeface="Calibri"/>
                        </a:rPr>
                        <a:t>  Anderson, Laura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97E"/>
                    </a:solidFill>
                  </a:tcPr>
                </a:tc>
                <a:tc>
                  <a:txBody>
                    <a:bodyPr/>
                    <a:lstStyle/>
                    <a:p>
                      <a:pPr algn="ctr" fontAlgn="b"/>
                      <a:r>
                        <a:rPr lang="en-US" sz="1800" b="1" i="0" u="none" strike="noStrike" dirty="0">
                          <a:solidFill>
                            <a:srgbClr val="000000"/>
                          </a:solidFill>
                          <a:latin typeface="Calibri"/>
                        </a:rPr>
                        <a:t>317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c>
                  <a:txBody>
                    <a:bodyPr/>
                    <a:lstStyle/>
                    <a:p>
                      <a:pPr algn="ctr" fontAlgn="b"/>
                      <a:r>
                        <a:rPr lang="en-US" sz="1800" b="1" i="0" u="none" strike="noStrike" dirty="0">
                          <a:solidFill>
                            <a:srgbClr val="000000"/>
                          </a:solidFill>
                          <a:latin typeface="Calibri"/>
                        </a:rPr>
                        <a:t>13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6993"/>
                    </a:solidFill>
                  </a:tcPr>
                </a:tc>
              </a:tr>
              <a:tr h="368773">
                <a:tc>
                  <a:txBody>
                    <a:bodyPr/>
                    <a:lstStyle/>
                    <a:p>
                      <a:pPr algn="l" rtl="0" fontAlgn="t"/>
                      <a:r>
                        <a:rPr lang="en-US" sz="1500" b="0" i="0" u="none" strike="noStrike" dirty="0">
                          <a:solidFill>
                            <a:srgbClr val="000000"/>
                          </a:solidFill>
                          <a:latin typeface="Calibri"/>
                        </a:rPr>
                        <a:t>  Alvarez, Jose</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ctr" fontAlgn="b"/>
                      <a:r>
                        <a:rPr lang="en-US" sz="1800" b="1" i="0" u="none" strike="noStrike" dirty="0">
                          <a:solidFill>
                            <a:srgbClr val="000000"/>
                          </a:solidFill>
                          <a:latin typeface="Calibri"/>
                        </a:rPr>
                        <a:t>313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ctr" fontAlgn="b"/>
                      <a:r>
                        <a:rPr lang="en-US" sz="1800" b="1" i="0" u="none" strike="noStrike" dirty="0">
                          <a:solidFill>
                            <a:srgbClr val="000000"/>
                          </a:solidFill>
                          <a:latin typeface="Calibri"/>
                        </a:rPr>
                        <a:t>12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638F"/>
                    </a:solidFill>
                  </a:tcPr>
                </a:tc>
              </a:tr>
              <a:tr h="368773">
                <a:tc>
                  <a:txBody>
                    <a:bodyPr/>
                    <a:lstStyle/>
                    <a:p>
                      <a:pPr algn="l" rtl="0" fontAlgn="t"/>
                      <a:r>
                        <a:rPr lang="en-US" sz="1500" b="0" i="0" u="none" strike="noStrike" dirty="0">
                          <a:solidFill>
                            <a:srgbClr val="000000"/>
                          </a:solidFill>
                          <a:latin typeface="Calibri"/>
                        </a:rPr>
                        <a:t>  Adams, Daniel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294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b"/>
                      <a:r>
                        <a:rPr lang="en-US" sz="1800" b="1" i="0" u="none" strike="noStrike" dirty="0">
                          <a:solidFill>
                            <a:srgbClr val="000000"/>
                          </a:solidFill>
                          <a:latin typeface="Calibri"/>
                        </a:rPr>
                        <a:t>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B"/>
                    </a:solidFill>
                  </a:tcPr>
                </a:tc>
              </a:tr>
              <a:tr h="368773">
                <a:tc>
                  <a:txBody>
                    <a:bodyPr/>
                    <a:lstStyle/>
                    <a:p>
                      <a:pPr algn="l" rtl="0" fontAlgn="t"/>
                      <a:r>
                        <a:rPr lang="en-US" sz="1500" b="0" i="0" u="none" strike="noStrike" dirty="0">
                          <a:solidFill>
                            <a:srgbClr val="000000"/>
                          </a:solidFill>
                          <a:latin typeface="Calibri"/>
                        </a:rPr>
                        <a:t>  Anderson, Steven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288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ctr" fontAlgn="b"/>
                      <a:r>
                        <a:rPr lang="en-US" sz="1800" b="1" i="0" u="none" strike="noStrike" dirty="0">
                          <a:solidFill>
                            <a:srgbClr val="000000"/>
                          </a:solidFill>
                          <a:latin typeface="Calibri"/>
                        </a:rPr>
                        <a:t>308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r>
                        <a:rPr lang="en-US" sz="1800" b="1" i="0" u="none" strike="noStrike" dirty="0">
                          <a:solidFill>
                            <a:srgbClr val="000000"/>
                          </a:solidFill>
                          <a:latin typeface="Calibri"/>
                        </a:rPr>
                        <a:t>20</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8FAF"/>
                    </a:solidFill>
                  </a:tcPr>
                </a:tc>
              </a:tr>
              <a:tr h="368773">
                <a:tc>
                  <a:txBody>
                    <a:bodyPr/>
                    <a:lstStyle/>
                    <a:p>
                      <a:pPr algn="l" rtl="0" fontAlgn="t"/>
                      <a:r>
                        <a:rPr lang="en-US" sz="1500" b="0" i="0" u="none" strike="noStrike" dirty="0">
                          <a:solidFill>
                            <a:srgbClr val="000000"/>
                          </a:solidFill>
                          <a:latin typeface="Calibri"/>
                        </a:rPr>
                        <a:t>  Acosta, Lilly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b"/>
                      <a:r>
                        <a:rPr lang="en-US" sz="1800" b="1" i="0" u="none" strike="noStrike" dirty="0">
                          <a:solidFill>
                            <a:srgbClr val="000000"/>
                          </a:solidFill>
                          <a:latin typeface="Calibri"/>
                        </a:rPr>
                        <a:t>297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b"/>
                      <a:r>
                        <a:rPr lang="en-US" sz="1800" b="1" i="0" u="none" strike="noStrike" dirty="0">
                          <a:solidFill>
                            <a:srgbClr val="000000"/>
                          </a:solidFill>
                          <a:latin typeface="Calibri"/>
                        </a:rPr>
                        <a:t>19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89AB"/>
                    </a:solidFill>
                  </a:tcPr>
                </a:tc>
              </a:tr>
              <a:tr h="368773">
                <a:tc>
                  <a:txBody>
                    <a:bodyPr/>
                    <a:lstStyle/>
                    <a:p>
                      <a:pPr algn="l" rtl="0" fontAlgn="t"/>
                      <a:r>
                        <a:rPr lang="en-US" sz="1500" b="0" i="0" u="none" strike="noStrike" dirty="0">
                          <a:solidFill>
                            <a:srgbClr val="000000"/>
                          </a:solidFill>
                          <a:latin typeface="Calibri"/>
                        </a:rPr>
                        <a:t>  Adams, James</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3"/>
                    </a:solidFill>
                  </a:tcPr>
                </a:tc>
                <a:tc>
                  <a:txBody>
                    <a:bodyPr/>
                    <a:lstStyle/>
                    <a:p>
                      <a:pPr algn="ctr" fontAlgn="b"/>
                      <a:r>
                        <a:rPr lang="en-US" sz="1800" b="1" i="0" u="none" strike="noStrike" dirty="0">
                          <a:solidFill>
                            <a:srgbClr val="000000"/>
                          </a:solidFill>
                          <a:latin typeface="Calibri"/>
                        </a:rPr>
                        <a:t>290</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b"/>
                      <a:r>
                        <a:rPr lang="en-US" sz="1800" b="1" i="0" u="none" strike="noStrike" dirty="0">
                          <a:solidFill>
                            <a:srgbClr val="000000"/>
                          </a:solidFill>
                          <a:latin typeface="Calibri"/>
                        </a:rPr>
                        <a:t>15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749B"/>
                    </a:solidFill>
                  </a:tcPr>
                </a:tc>
              </a:tr>
              <a:tr h="368773">
                <a:tc>
                  <a:txBody>
                    <a:bodyPr/>
                    <a:lstStyle/>
                    <a:p>
                      <a:pPr algn="l" rtl="0" fontAlgn="t"/>
                      <a:r>
                        <a:rPr lang="en-US" sz="1500" b="0" i="0" u="none" strike="noStrike" dirty="0">
                          <a:solidFill>
                            <a:srgbClr val="000000"/>
                          </a:solidFill>
                          <a:latin typeface="Calibri"/>
                        </a:rPr>
                        <a:t>  Atkinson, Carol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264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ctr" fontAlgn="b"/>
                      <a:r>
                        <a:rPr lang="en-US" sz="1800" b="1" i="0" u="none" strike="noStrike" dirty="0">
                          <a:solidFill>
                            <a:srgbClr val="000000"/>
                          </a:solidFill>
                          <a:latin typeface="Calibri"/>
                        </a:rPr>
                        <a:t>286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ctr" fontAlgn="b"/>
                      <a:r>
                        <a:rPr lang="en-US" sz="1800" b="1" i="0" u="none" strike="noStrike" dirty="0">
                          <a:solidFill>
                            <a:srgbClr val="000000"/>
                          </a:solidFill>
                          <a:latin typeface="Calibri"/>
                        </a:rPr>
                        <a:t>22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99B7"/>
                    </a:solidFill>
                  </a:tcPr>
                </a:tc>
              </a:tr>
              <a:tr h="368773">
                <a:tc>
                  <a:txBody>
                    <a:bodyPr/>
                    <a:lstStyle/>
                    <a:p>
                      <a:pPr algn="l" rtl="0" fontAlgn="t"/>
                      <a:r>
                        <a:rPr lang="en-US" sz="1500" b="0" i="0" u="none" strike="noStrike" dirty="0">
                          <a:solidFill>
                            <a:srgbClr val="000000"/>
                          </a:solidFill>
                          <a:latin typeface="Calibri"/>
                        </a:rPr>
                        <a:t>  Anderson, Chris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b"/>
                      <a:r>
                        <a:rPr lang="en-US" sz="1800" b="1" i="0" u="none" strike="noStrike" dirty="0">
                          <a:solidFill>
                            <a:srgbClr val="000000"/>
                          </a:solidFill>
                          <a:latin typeface="Calibri"/>
                        </a:rPr>
                        <a:t>277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B71"/>
                    </a:solidFill>
                  </a:tcPr>
                </a:tc>
                <a:tc>
                  <a:txBody>
                    <a:bodyPr/>
                    <a:lstStyle/>
                    <a:p>
                      <a:pPr algn="ctr" fontAlgn="b"/>
                      <a:r>
                        <a:rPr lang="en-US" sz="1800" b="1" i="0" u="none" strike="noStrike" dirty="0">
                          <a:solidFill>
                            <a:srgbClr val="000000"/>
                          </a:solidFill>
                          <a:latin typeface="Calibri"/>
                        </a:rPr>
                        <a:t>18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4A7"/>
                    </a:solidFill>
                  </a:tcPr>
                </a:tc>
              </a:tr>
              <a:tr h="368773">
                <a:tc>
                  <a:txBody>
                    <a:bodyPr/>
                    <a:lstStyle/>
                    <a:p>
                      <a:pPr algn="l" rtl="0" fontAlgn="t"/>
                      <a:r>
                        <a:rPr lang="en-US" sz="1500" b="0" i="0" u="none" strike="noStrike" dirty="0">
                          <a:solidFill>
                            <a:srgbClr val="000000"/>
                          </a:solidFill>
                          <a:latin typeface="Calibri"/>
                        </a:rPr>
                        <a:t>  Alvarez, Michelle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576"/>
                    </a:solidFill>
                  </a:tcPr>
                </a:tc>
                <a:tc>
                  <a:txBody>
                    <a:bodyPr/>
                    <a:lstStyle/>
                    <a:p>
                      <a:pPr algn="ctr" fontAlgn="b"/>
                      <a:r>
                        <a:rPr lang="en-US" sz="1800" b="1" i="0" u="none" strike="noStrike" dirty="0">
                          <a:solidFill>
                            <a:srgbClr val="000000"/>
                          </a:solidFill>
                          <a:latin typeface="Calibri"/>
                        </a:rPr>
                        <a:t>285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ctr" fontAlgn="b"/>
                      <a:r>
                        <a:rPr lang="en-US" sz="1800" b="1" i="0" u="none" strike="noStrike" dirty="0">
                          <a:solidFill>
                            <a:srgbClr val="000000"/>
                          </a:solidFill>
                          <a:latin typeface="Calibri"/>
                        </a:rPr>
                        <a:t>29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BFD3"/>
                    </a:solidFill>
                  </a:tcPr>
                </a:tc>
              </a:tr>
              <a:tr h="368773">
                <a:tc>
                  <a:txBody>
                    <a:bodyPr/>
                    <a:lstStyle/>
                    <a:p>
                      <a:pPr algn="l" rtl="0" fontAlgn="t"/>
                      <a:r>
                        <a:rPr lang="en-US" sz="1500" b="0" i="0" u="none" strike="noStrike" dirty="0">
                          <a:solidFill>
                            <a:srgbClr val="000000"/>
                          </a:solidFill>
                          <a:latin typeface="Calibri"/>
                        </a:rPr>
                        <a:t>  Abbot, Tina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244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D6E"/>
                    </a:solidFill>
                  </a:tcPr>
                </a:tc>
                <a:tc>
                  <a:txBody>
                    <a:bodyPr/>
                    <a:lstStyle/>
                    <a:p>
                      <a:pPr algn="ctr" fontAlgn="b"/>
                      <a:r>
                        <a:rPr lang="en-US" sz="1800" b="1" i="0" u="none" strike="noStrike" dirty="0">
                          <a:solidFill>
                            <a:srgbClr val="000000"/>
                          </a:solidFill>
                          <a:latin typeface="Calibri"/>
                        </a:rPr>
                        <a:t>279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ctr" fontAlgn="b"/>
                      <a:r>
                        <a:rPr lang="en-US" sz="1800" b="1" i="0" u="none" strike="noStrike" dirty="0">
                          <a:solidFill>
                            <a:srgbClr val="000000"/>
                          </a:solidFill>
                          <a:latin typeface="Calibri"/>
                        </a:rPr>
                        <a:t>35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368773">
                <a:tc>
                  <a:txBody>
                    <a:bodyPr/>
                    <a:lstStyle/>
                    <a:p>
                      <a:pPr algn="l" rtl="0" fontAlgn="t"/>
                      <a:r>
                        <a:rPr lang="en-US" sz="1500" b="0" i="0" u="none" strike="noStrike" dirty="0">
                          <a:solidFill>
                            <a:srgbClr val="000000"/>
                          </a:solidFill>
                          <a:latin typeface="Calibri"/>
                        </a:rPr>
                        <a:t>  Andrews, William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238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800" b="1" i="0" u="none" strike="noStrike" dirty="0">
                          <a:solidFill>
                            <a:srgbClr val="000000"/>
                          </a:solidFill>
                          <a:latin typeface="Calibri"/>
                        </a:rPr>
                        <a:t>271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800" b="1" i="0" u="none" strike="noStrike" dirty="0">
                          <a:solidFill>
                            <a:srgbClr val="000000"/>
                          </a:solidFill>
                          <a:latin typeface="Calibri"/>
                        </a:rPr>
                        <a:t>33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5E3"/>
                    </a:solidFill>
                  </a:tcPr>
                </a:tc>
              </a:tr>
            </a:tbl>
          </a:graphicData>
        </a:graphic>
      </p:graphicFrame>
      <p:sp>
        <p:nvSpPr>
          <p:cNvPr id="16460" name="TextBox 5"/>
          <p:cNvSpPr txBox="1">
            <a:spLocks noChangeArrowheads="1"/>
          </p:cNvSpPr>
          <p:nvPr/>
        </p:nvSpPr>
        <p:spPr bwMode="auto">
          <a:xfrm>
            <a:off x="7175500" y="2222500"/>
            <a:ext cx="612775" cy="369888"/>
          </a:xfrm>
          <a:prstGeom prst="rect">
            <a:avLst/>
          </a:prstGeom>
          <a:noFill/>
          <a:ln w="9525">
            <a:noFill/>
            <a:miter lim="800000"/>
            <a:headEnd/>
            <a:tailEnd/>
          </a:ln>
        </p:spPr>
        <p:txBody>
          <a:bodyPr>
            <a:spAutoFit/>
          </a:bodyPr>
          <a:lstStyle/>
          <a:p>
            <a:r>
              <a:rPr lang="en-US" dirty="0">
                <a:latin typeface="Calibri" pitchFamily="34" charset="0"/>
              </a:rPr>
              <a:t>High</a:t>
            </a:r>
          </a:p>
        </p:txBody>
      </p:sp>
      <p:sp>
        <p:nvSpPr>
          <p:cNvPr id="16461" name="TextBox 6"/>
          <p:cNvSpPr txBox="1">
            <a:spLocks noChangeArrowheads="1"/>
          </p:cNvSpPr>
          <p:nvPr/>
        </p:nvSpPr>
        <p:spPr bwMode="auto">
          <a:xfrm>
            <a:off x="7213600" y="3505200"/>
            <a:ext cx="568325" cy="369888"/>
          </a:xfrm>
          <a:prstGeom prst="rect">
            <a:avLst/>
          </a:prstGeom>
          <a:noFill/>
          <a:ln w="9525">
            <a:noFill/>
            <a:miter lim="800000"/>
            <a:headEnd/>
            <a:tailEnd/>
          </a:ln>
        </p:spPr>
        <p:txBody>
          <a:bodyPr>
            <a:spAutoFit/>
          </a:bodyPr>
          <a:lstStyle/>
          <a:p>
            <a:r>
              <a:rPr lang="en-US" dirty="0">
                <a:latin typeface="Calibri" pitchFamily="34" charset="0"/>
              </a:rPr>
              <a:t>Low</a:t>
            </a:r>
          </a:p>
        </p:txBody>
      </p:sp>
      <p:sp>
        <p:nvSpPr>
          <p:cNvPr id="16462" name="TextBox 7"/>
          <p:cNvSpPr txBox="1">
            <a:spLocks noChangeArrowheads="1"/>
          </p:cNvSpPr>
          <p:nvPr/>
        </p:nvSpPr>
        <p:spPr bwMode="auto">
          <a:xfrm>
            <a:off x="7086600" y="1460500"/>
            <a:ext cx="1981200" cy="830263"/>
          </a:xfrm>
          <a:prstGeom prst="rect">
            <a:avLst/>
          </a:prstGeom>
          <a:noFill/>
          <a:ln w="9525">
            <a:noFill/>
            <a:miter lim="800000"/>
            <a:headEnd/>
            <a:tailEnd/>
          </a:ln>
        </p:spPr>
        <p:txBody>
          <a:bodyPr>
            <a:spAutoFit/>
          </a:bodyPr>
          <a:lstStyle/>
          <a:p>
            <a:pPr algn="ctr"/>
            <a:r>
              <a:rPr lang="en-US" sz="2400" b="1" dirty="0">
                <a:latin typeface="Calibri" pitchFamily="34" charset="0"/>
              </a:rPr>
              <a:t>Test Score</a:t>
            </a:r>
          </a:p>
          <a:p>
            <a:pPr algn="ctr"/>
            <a:r>
              <a:rPr lang="en-US" sz="2400" b="1" dirty="0">
                <a:latin typeface="Calibri" pitchFamily="34" charset="0"/>
              </a:rPr>
              <a:t>Range</a:t>
            </a:r>
          </a:p>
        </p:txBody>
      </p:sp>
      <p:sp>
        <p:nvSpPr>
          <p:cNvPr id="9" name="Rectangle 8"/>
          <p:cNvSpPr/>
          <p:nvPr/>
        </p:nvSpPr>
        <p:spPr>
          <a:xfrm>
            <a:off x="8008938" y="5105400"/>
            <a:ext cx="838200" cy="1358900"/>
          </a:xfrm>
          <a:prstGeom prst="rect">
            <a:avLst/>
          </a:prstGeom>
          <a:gradFill>
            <a:gsLst>
              <a:gs pos="0">
                <a:schemeClr val="accent6">
                  <a:lumMod val="20000"/>
                  <a:lumOff val="80000"/>
                </a:schemeClr>
              </a:gs>
              <a:gs pos="100000">
                <a:srgbClr val="704D7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64" name="TextBox 9"/>
          <p:cNvSpPr txBox="1">
            <a:spLocks noChangeArrowheads="1"/>
          </p:cNvSpPr>
          <p:nvPr/>
        </p:nvSpPr>
        <p:spPr bwMode="auto">
          <a:xfrm>
            <a:off x="7251700" y="4965700"/>
            <a:ext cx="612775" cy="369888"/>
          </a:xfrm>
          <a:prstGeom prst="rect">
            <a:avLst/>
          </a:prstGeom>
          <a:noFill/>
          <a:ln w="9525">
            <a:noFill/>
            <a:miter lim="800000"/>
            <a:headEnd/>
            <a:tailEnd/>
          </a:ln>
        </p:spPr>
        <p:txBody>
          <a:bodyPr>
            <a:spAutoFit/>
          </a:bodyPr>
          <a:lstStyle/>
          <a:p>
            <a:r>
              <a:rPr lang="en-US" dirty="0">
                <a:latin typeface="Calibri" pitchFamily="34" charset="0"/>
              </a:rPr>
              <a:t>High</a:t>
            </a:r>
          </a:p>
        </p:txBody>
      </p:sp>
      <p:sp>
        <p:nvSpPr>
          <p:cNvPr id="16465" name="TextBox 10"/>
          <p:cNvSpPr txBox="1">
            <a:spLocks noChangeArrowheads="1"/>
          </p:cNvSpPr>
          <p:nvPr/>
        </p:nvSpPr>
        <p:spPr bwMode="auto">
          <a:xfrm>
            <a:off x="7289800" y="6248400"/>
            <a:ext cx="568325" cy="369888"/>
          </a:xfrm>
          <a:prstGeom prst="rect">
            <a:avLst/>
          </a:prstGeom>
          <a:noFill/>
          <a:ln w="9525">
            <a:noFill/>
            <a:miter lim="800000"/>
            <a:headEnd/>
            <a:tailEnd/>
          </a:ln>
        </p:spPr>
        <p:txBody>
          <a:bodyPr>
            <a:spAutoFit/>
          </a:bodyPr>
          <a:lstStyle/>
          <a:p>
            <a:r>
              <a:rPr lang="en-US" dirty="0">
                <a:latin typeface="Calibri" pitchFamily="34" charset="0"/>
              </a:rPr>
              <a:t>Low</a:t>
            </a:r>
          </a:p>
        </p:txBody>
      </p:sp>
      <p:sp>
        <p:nvSpPr>
          <p:cNvPr id="16466" name="TextBox 11"/>
          <p:cNvSpPr txBox="1">
            <a:spLocks noChangeArrowheads="1"/>
          </p:cNvSpPr>
          <p:nvPr/>
        </p:nvSpPr>
        <p:spPr bwMode="auto">
          <a:xfrm>
            <a:off x="7086600" y="4203700"/>
            <a:ext cx="1981200" cy="461963"/>
          </a:xfrm>
          <a:prstGeom prst="rect">
            <a:avLst/>
          </a:prstGeom>
          <a:noFill/>
          <a:ln w="9525">
            <a:noFill/>
            <a:miter lim="800000"/>
            <a:headEnd/>
            <a:tailEnd/>
          </a:ln>
        </p:spPr>
        <p:txBody>
          <a:bodyPr>
            <a:spAutoFit/>
          </a:bodyPr>
          <a:lstStyle/>
          <a:p>
            <a:pPr algn="ctr"/>
            <a:r>
              <a:rPr lang="en-US" sz="2400" b="1" dirty="0">
                <a:latin typeface="Calibri" pitchFamily="34" charset="0"/>
              </a:rPr>
              <a:t>Gain</a:t>
            </a:r>
          </a:p>
        </p:txBody>
      </p:sp>
      <p:sp>
        <p:nvSpPr>
          <p:cNvPr id="13" name="Rectangle 12"/>
          <p:cNvSpPr/>
          <p:nvPr/>
        </p:nvSpPr>
        <p:spPr>
          <a:xfrm>
            <a:off x="7975600" y="2362200"/>
            <a:ext cx="838200" cy="1358900"/>
          </a:xfrm>
          <a:prstGeom prst="rect">
            <a:avLst/>
          </a:prstGeom>
          <a:gradFill>
            <a:gsLst>
              <a:gs pos="5000">
                <a:srgbClr val="63BE7B"/>
              </a:gs>
              <a:gs pos="50000">
                <a:srgbClr val="F9EA84"/>
              </a:gs>
              <a:gs pos="95000">
                <a:srgbClr val="F8696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7069138" y="1481138"/>
            <a:ext cx="1976437" cy="2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065963" y="4148138"/>
            <a:ext cx="1976437" cy="2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usually find in reality?</a:t>
            </a:r>
            <a:endParaRPr lang="en-US" dirty="0"/>
          </a:p>
        </p:txBody>
      </p:sp>
      <p:sp>
        <p:nvSpPr>
          <p:cNvPr id="3" name="Content Placeholder 2"/>
          <p:cNvSpPr>
            <a:spLocks noGrp="1"/>
          </p:cNvSpPr>
          <p:nvPr>
            <p:ph sz="quarter" idx="1"/>
          </p:nvPr>
        </p:nvSpPr>
        <p:spPr/>
        <p:txBody>
          <a:bodyPr/>
          <a:lstStyle/>
          <a:p>
            <a:r>
              <a:rPr lang="en-US" dirty="0" smtClean="0"/>
              <a:t>Looking purely at a simple growth model, </a:t>
            </a:r>
            <a:r>
              <a:rPr lang="en-US" dirty="0" smtClean="0">
                <a:solidFill>
                  <a:srgbClr val="00B050"/>
                </a:solidFill>
              </a:rPr>
              <a:t>high achieving </a:t>
            </a:r>
            <a:r>
              <a:rPr lang="en-US" dirty="0" smtClean="0"/>
              <a:t>students tend to gain about </a:t>
            </a:r>
            <a:r>
              <a:rPr lang="en-US" b="1" dirty="0" smtClean="0"/>
              <a:t>10% fewer points </a:t>
            </a:r>
            <a:r>
              <a:rPr lang="en-US" dirty="0" smtClean="0"/>
              <a:t>on the test than </a:t>
            </a:r>
            <a:r>
              <a:rPr lang="en-US" dirty="0" smtClean="0">
                <a:solidFill>
                  <a:srgbClr val="DD3B3C"/>
                </a:solidFill>
              </a:rPr>
              <a:t>low achieving </a:t>
            </a:r>
            <a:r>
              <a:rPr lang="en-US" dirty="0" smtClean="0"/>
              <a:t>students.</a:t>
            </a:r>
          </a:p>
          <a:p>
            <a:r>
              <a:rPr lang="en-US" dirty="0" smtClean="0"/>
              <a:t>In a Value-Added model we can take this into account in our predictions for your students, so their growth will be compared to similarly achieving students.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p:nvSpPr>
        <p:spPr>
          <a:xfrm>
            <a:off x="7172325" y="3492500"/>
            <a:ext cx="1608138" cy="17954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 name="Group 19"/>
          <p:cNvGrpSpPr>
            <a:grpSpLocks/>
          </p:cNvGrpSpPr>
          <p:nvPr/>
        </p:nvGrpSpPr>
        <p:grpSpPr bwMode="auto">
          <a:xfrm>
            <a:off x="609600" y="1778000"/>
            <a:ext cx="1219200" cy="1447800"/>
            <a:chOff x="914400" y="1752600"/>
            <a:chExt cx="1219200" cy="1447800"/>
          </a:xfrm>
        </p:grpSpPr>
        <p:sp>
          <p:nvSpPr>
            <p:cNvPr id="5" name="Rectangle 4"/>
            <p:cNvSpPr/>
            <p:nvPr/>
          </p:nvSpPr>
          <p:spPr>
            <a:xfrm>
              <a:off x="914400" y="2514600"/>
              <a:ext cx="1219200" cy="6858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295400" y="1981200"/>
              <a:ext cx="457200" cy="42862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a:off x="914400" y="2209800"/>
              <a:ext cx="1219200" cy="304800"/>
            </a:xfrm>
            <a:prstGeom prst="triangle">
              <a:avLst>
                <a:gd name="adj" fmla="val 505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Isosceles Triangle 7"/>
            <p:cNvSpPr/>
            <p:nvPr/>
          </p:nvSpPr>
          <p:spPr>
            <a:xfrm>
              <a:off x="1295400" y="1752600"/>
              <a:ext cx="457200" cy="228600"/>
            </a:xfrm>
            <a:prstGeom prst="triangle">
              <a:avLst>
                <a:gd name="adj" fmla="val 505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60" name="TextBox 8"/>
            <p:cNvSpPr txBox="1">
              <a:spLocks noChangeArrowheads="1"/>
            </p:cNvSpPr>
            <p:nvPr/>
          </p:nvSpPr>
          <p:spPr bwMode="auto">
            <a:xfrm>
              <a:off x="990600" y="2667000"/>
              <a:ext cx="1008609" cy="369332"/>
            </a:xfrm>
            <a:prstGeom prst="rect">
              <a:avLst/>
            </a:prstGeom>
            <a:noFill/>
            <a:ln w="9525">
              <a:noFill/>
              <a:miter lim="800000"/>
              <a:headEnd/>
              <a:tailEnd/>
            </a:ln>
          </p:spPr>
          <p:txBody>
            <a:bodyPr wrap="none">
              <a:spAutoFit/>
            </a:bodyPr>
            <a:lstStyle/>
            <a:p>
              <a:r>
                <a:rPr lang="en-US" b="1" dirty="0">
                  <a:latin typeface="Calibri" pitchFamily="34" charset="0"/>
                </a:rPr>
                <a:t>School A</a:t>
              </a:r>
            </a:p>
          </p:txBody>
        </p:sp>
      </p:grpSp>
      <p:grpSp>
        <p:nvGrpSpPr>
          <p:cNvPr id="3" name="Group 20"/>
          <p:cNvGrpSpPr>
            <a:grpSpLocks/>
          </p:cNvGrpSpPr>
          <p:nvPr/>
        </p:nvGrpSpPr>
        <p:grpSpPr bwMode="auto">
          <a:xfrm>
            <a:off x="2971800" y="1778000"/>
            <a:ext cx="1219200" cy="1447800"/>
            <a:chOff x="3733800" y="1828800"/>
            <a:chExt cx="1219200" cy="1447800"/>
          </a:xfrm>
        </p:grpSpPr>
        <p:sp>
          <p:nvSpPr>
            <p:cNvPr id="10" name="Rectangle 9"/>
            <p:cNvSpPr/>
            <p:nvPr/>
          </p:nvSpPr>
          <p:spPr>
            <a:xfrm>
              <a:off x="3733800" y="2590800"/>
              <a:ext cx="1219200" cy="6858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114800" y="2057400"/>
              <a:ext cx="457200" cy="42862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Isosceles Triangle 11"/>
            <p:cNvSpPr/>
            <p:nvPr/>
          </p:nvSpPr>
          <p:spPr>
            <a:xfrm>
              <a:off x="3733800" y="2286000"/>
              <a:ext cx="1219200" cy="304800"/>
            </a:xfrm>
            <a:prstGeom prst="triangle">
              <a:avLst>
                <a:gd name="adj" fmla="val 5052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Isosceles Triangle 12"/>
            <p:cNvSpPr/>
            <p:nvPr/>
          </p:nvSpPr>
          <p:spPr>
            <a:xfrm>
              <a:off x="4114800" y="1828800"/>
              <a:ext cx="457200" cy="228600"/>
            </a:xfrm>
            <a:prstGeom prst="triangle">
              <a:avLst>
                <a:gd name="adj" fmla="val 5052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extBox 13"/>
            <p:cNvSpPr txBox="1"/>
            <p:nvPr/>
          </p:nvSpPr>
          <p:spPr>
            <a:xfrm>
              <a:off x="3841750" y="2743200"/>
              <a:ext cx="998538" cy="369888"/>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b="1" dirty="0">
                  <a:latin typeface="+mn-lt"/>
                  <a:cs typeface="+mn-cs"/>
                </a:rPr>
                <a:t>School B</a:t>
              </a:r>
            </a:p>
          </p:txBody>
        </p:sp>
      </p:grpSp>
      <p:grpSp>
        <p:nvGrpSpPr>
          <p:cNvPr id="4" name="Group 21"/>
          <p:cNvGrpSpPr>
            <a:grpSpLocks/>
          </p:cNvGrpSpPr>
          <p:nvPr/>
        </p:nvGrpSpPr>
        <p:grpSpPr bwMode="auto">
          <a:xfrm>
            <a:off x="5334000" y="1778000"/>
            <a:ext cx="1219200" cy="1447800"/>
            <a:chOff x="6629400" y="1752600"/>
            <a:chExt cx="1219200" cy="1447800"/>
          </a:xfrm>
        </p:grpSpPr>
        <p:sp>
          <p:nvSpPr>
            <p:cNvPr id="15" name="Rectangle 14"/>
            <p:cNvSpPr/>
            <p:nvPr/>
          </p:nvSpPr>
          <p:spPr>
            <a:xfrm>
              <a:off x="6629400" y="2514600"/>
              <a:ext cx="1219200" cy="6858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7010400" y="1981200"/>
              <a:ext cx="457200" cy="42862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Isosceles Triangle 16"/>
            <p:cNvSpPr/>
            <p:nvPr/>
          </p:nvSpPr>
          <p:spPr>
            <a:xfrm>
              <a:off x="6629400" y="2209800"/>
              <a:ext cx="1219200" cy="304800"/>
            </a:xfrm>
            <a:prstGeom prst="triangle">
              <a:avLst>
                <a:gd name="adj" fmla="val 50521"/>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Isosceles Triangle 17"/>
            <p:cNvSpPr/>
            <p:nvPr/>
          </p:nvSpPr>
          <p:spPr>
            <a:xfrm>
              <a:off x="7010400" y="1752600"/>
              <a:ext cx="457200" cy="228600"/>
            </a:xfrm>
            <a:prstGeom prst="triangle">
              <a:avLst>
                <a:gd name="adj" fmla="val 50521"/>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p:nvSpPr>
          <p:spPr>
            <a:xfrm>
              <a:off x="6737350" y="2667000"/>
              <a:ext cx="990600" cy="369888"/>
            </a:xfrm>
            <a:prstGeom prst="rect">
              <a:avLst/>
            </a:prstGeom>
            <a:solidFill>
              <a:schemeClr val="accent6">
                <a:lumMod val="40000"/>
                <a:lumOff val="60000"/>
              </a:schemeClr>
            </a:solidFill>
          </p:spPr>
          <p:txBody>
            <a:bodyPr wrap="none">
              <a:spAutoFit/>
            </a:bodyPr>
            <a:lstStyle/>
            <a:p>
              <a:pPr fontAlgn="auto">
                <a:spcBef>
                  <a:spcPts val="0"/>
                </a:spcBef>
                <a:spcAft>
                  <a:spcPts val="0"/>
                </a:spcAft>
                <a:defRPr/>
              </a:pPr>
              <a:r>
                <a:rPr lang="en-US" b="1" dirty="0">
                  <a:latin typeface="+mn-lt"/>
                  <a:cs typeface="+mn-cs"/>
                </a:rPr>
                <a:t>School C</a:t>
              </a:r>
            </a:p>
          </p:txBody>
        </p:sp>
      </p:grpSp>
      <p:graphicFrame>
        <p:nvGraphicFramePr>
          <p:cNvPr id="38" name="Chart 28"/>
          <p:cNvGraphicFramePr>
            <a:graphicFrameLocks/>
          </p:cNvGraphicFramePr>
          <p:nvPr/>
        </p:nvGraphicFramePr>
        <p:xfrm>
          <a:off x="-177800" y="3467100"/>
          <a:ext cx="279400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29"/>
          <p:cNvGraphicFramePr>
            <a:graphicFrameLocks/>
          </p:cNvGraphicFramePr>
          <p:nvPr/>
        </p:nvGraphicFramePr>
        <p:xfrm>
          <a:off x="2184400" y="3467100"/>
          <a:ext cx="27940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0"/>
          <p:cNvGraphicFramePr>
            <a:graphicFrameLocks/>
          </p:cNvGraphicFramePr>
          <p:nvPr/>
        </p:nvGraphicFramePr>
        <p:xfrm>
          <a:off x="4546600" y="3467100"/>
          <a:ext cx="2794000"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1034" name="TextBox 31"/>
          <p:cNvSpPr txBox="1">
            <a:spLocks noChangeArrowheads="1"/>
          </p:cNvSpPr>
          <p:nvPr/>
        </p:nvSpPr>
        <p:spPr bwMode="auto">
          <a:xfrm>
            <a:off x="7162800" y="3492500"/>
            <a:ext cx="1752600" cy="1816100"/>
          </a:xfrm>
          <a:prstGeom prst="rect">
            <a:avLst/>
          </a:prstGeom>
          <a:noFill/>
          <a:ln w="9525">
            <a:noFill/>
            <a:miter lim="800000"/>
            <a:headEnd/>
            <a:tailEnd/>
          </a:ln>
        </p:spPr>
        <p:txBody>
          <a:bodyPr>
            <a:spAutoFit/>
          </a:bodyPr>
          <a:lstStyle/>
          <a:p>
            <a:r>
              <a:rPr lang="en-US" sz="2800" b="1" dirty="0">
                <a:solidFill>
                  <a:srgbClr val="00B050"/>
                </a:solidFill>
                <a:latin typeface="Calibri" pitchFamily="34" charset="0"/>
              </a:rPr>
              <a:t>Advanced</a:t>
            </a:r>
          </a:p>
          <a:p>
            <a:r>
              <a:rPr lang="en-US" sz="2800" b="1" dirty="0">
                <a:solidFill>
                  <a:srgbClr val="92D050"/>
                </a:solidFill>
                <a:latin typeface="Calibri" pitchFamily="34" charset="0"/>
              </a:rPr>
              <a:t>Proficient</a:t>
            </a:r>
          </a:p>
          <a:p>
            <a:r>
              <a:rPr lang="en-US" sz="2800" b="1" dirty="0">
                <a:solidFill>
                  <a:srgbClr val="FFC000"/>
                </a:solidFill>
                <a:latin typeface="Calibri" pitchFamily="34" charset="0"/>
              </a:rPr>
              <a:t>Basic</a:t>
            </a:r>
          </a:p>
          <a:p>
            <a:r>
              <a:rPr lang="en-US" sz="2800" b="1" dirty="0">
                <a:solidFill>
                  <a:srgbClr val="FF0000"/>
                </a:solidFill>
                <a:latin typeface="Calibri" pitchFamily="34" charset="0"/>
              </a:rPr>
              <a:t>Minimal</a:t>
            </a:r>
          </a:p>
        </p:txBody>
      </p:sp>
      <p:sp>
        <p:nvSpPr>
          <p:cNvPr id="1035" name="TextBox 45"/>
          <p:cNvSpPr txBox="1">
            <a:spLocks noChangeArrowheads="1"/>
          </p:cNvSpPr>
          <p:nvPr/>
        </p:nvSpPr>
        <p:spPr bwMode="auto">
          <a:xfrm>
            <a:off x="7192963" y="2600325"/>
            <a:ext cx="1576387" cy="830263"/>
          </a:xfrm>
          <a:prstGeom prst="rect">
            <a:avLst/>
          </a:prstGeom>
          <a:noFill/>
          <a:ln w="9525">
            <a:noFill/>
            <a:miter lim="800000"/>
            <a:headEnd/>
            <a:tailEnd/>
          </a:ln>
        </p:spPr>
        <p:txBody>
          <a:bodyPr wrap="none">
            <a:spAutoFit/>
          </a:bodyPr>
          <a:lstStyle/>
          <a:p>
            <a:pPr algn="ctr"/>
            <a:r>
              <a:rPr lang="en-US" sz="2400" b="1" dirty="0">
                <a:latin typeface="Calibri" pitchFamily="34" charset="0"/>
              </a:rPr>
              <a:t>Student</a:t>
            </a:r>
          </a:p>
          <a:p>
            <a:pPr algn="ctr"/>
            <a:r>
              <a:rPr lang="en-US" sz="2400" b="1" dirty="0">
                <a:latin typeface="Calibri" pitchFamily="34" charset="0"/>
              </a:rPr>
              <a:t>Population</a:t>
            </a:r>
          </a:p>
        </p:txBody>
      </p:sp>
      <p:sp>
        <p:nvSpPr>
          <p:cNvPr id="36" name="TextBox 35"/>
          <p:cNvSpPr txBox="1"/>
          <p:nvPr/>
        </p:nvSpPr>
        <p:spPr>
          <a:xfrm>
            <a:off x="7088188" y="5548313"/>
            <a:ext cx="1789112" cy="1077912"/>
          </a:xfrm>
          <a:prstGeom prst="rect">
            <a:avLst/>
          </a:prstGeom>
          <a:solidFill>
            <a:schemeClr val="accent1">
              <a:lumMod val="20000"/>
              <a:lumOff val="80000"/>
            </a:schemeClr>
          </a:solidFill>
          <a:ln w="25400">
            <a:solidFill>
              <a:schemeClr val="accent1"/>
            </a:solidFill>
          </a:ln>
        </p:spPr>
        <p:txBody>
          <a:bodyPr wrap="none">
            <a:spAutoFit/>
          </a:bodyPr>
          <a:lstStyle/>
          <a:p>
            <a:pPr algn="ctr" fontAlgn="auto">
              <a:spcBef>
                <a:spcPts val="0"/>
              </a:spcBef>
              <a:spcAft>
                <a:spcPts val="0"/>
              </a:spcAft>
              <a:defRPr/>
            </a:pPr>
            <a:r>
              <a:rPr lang="en-US" sz="3200" b="1" dirty="0">
                <a:latin typeface="+mn-lt"/>
                <a:cs typeface="+mn-cs"/>
              </a:rPr>
              <a:t>Why isn’t</a:t>
            </a:r>
            <a:br>
              <a:rPr lang="en-US" sz="3200" b="1" dirty="0">
                <a:latin typeface="+mn-lt"/>
                <a:cs typeface="+mn-cs"/>
              </a:rPr>
            </a:br>
            <a:r>
              <a:rPr lang="en-US" sz="3200" b="1" dirty="0">
                <a:latin typeface="+mn-lt"/>
                <a:cs typeface="+mn-cs"/>
              </a:rPr>
              <a:t>this fair?</a:t>
            </a:r>
          </a:p>
        </p:txBody>
      </p:sp>
      <p:sp>
        <p:nvSpPr>
          <p:cNvPr id="1037" name="Title 1"/>
          <p:cNvSpPr>
            <a:spLocks noGrp="1"/>
          </p:cNvSpPr>
          <p:nvPr>
            <p:ph type="title"/>
          </p:nvPr>
        </p:nvSpPr>
        <p:spPr>
          <a:xfrm>
            <a:off x="575733" y="98425"/>
            <a:ext cx="8161868" cy="1143000"/>
          </a:xfrm>
          <a:solidFill>
            <a:schemeClr val="bg1"/>
          </a:solidFill>
        </p:spPr>
        <p:txBody>
          <a:bodyPr/>
          <a:lstStyle/>
          <a:p>
            <a:pPr eaLnBrk="1" hangingPunct="1"/>
            <a:r>
              <a:rPr lang="en-US" sz="3300" dirty="0" smtClean="0"/>
              <a:t>Comparisons of </a:t>
            </a:r>
            <a:r>
              <a:rPr lang="en-US" sz="3300" b="1" dirty="0" smtClean="0">
                <a:solidFill>
                  <a:srgbClr val="704D74"/>
                </a:solidFill>
              </a:rPr>
              <a:t>gain</a:t>
            </a:r>
            <a:r>
              <a:rPr lang="en-US" sz="3300" dirty="0" smtClean="0"/>
              <a:t> at different schools</a:t>
            </a:r>
            <a:br>
              <a:rPr lang="en-US" sz="3300" dirty="0" smtClean="0"/>
            </a:br>
            <a:r>
              <a:rPr lang="en-US" sz="3300" b="1" dirty="0" smtClean="0"/>
              <a:t>before</a:t>
            </a:r>
            <a:r>
              <a:rPr lang="en-US" sz="3300" dirty="0" smtClean="0"/>
              <a:t> controlling for prior performance</a:t>
            </a:r>
          </a:p>
        </p:txBody>
      </p:sp>
      <p:sp>
        <p:nvSpPr>
          <p:cNvPr id="43" name="TextBox 42"/>
          <p:cNvSpPr txBox="1"/>
          <p:nvPr/>
        </p:nvSpPr>
        <p:spPr>
          <a:xfrm>
            <a:off x="304800" y="5341938"/>
            <a:ext cx="1828800" cy="830262"/>
          </a:xfrm>
          <a:prstGeom prst="rect">
            <a:avLst/>
          </a:prstGeom>
          <a:noFill/>
        </p:spPr>
        <p:txBody>
          <a:bodyPr wrap="none">
            <a:spAutoFit/>
          </a:bodyPr>
          <a:lstStyle/>
          <a:p>
            <a:pPr algn="ctr">
              <a:defRPr/>
            </a:pPr>
            <a:r>
              <a:rPr lang="en-US" sz="2400" dirty="0">
                <a:latin typeface="+mn-lt"/>
              </a:rPr>
              <a:t>High</a:t>
            </a:r>
          </a:p>
          <a:p>
            <a:pPr algn="ctr">
              <a:defRPr/>
            </a:pPr>
            <a:r>
              <a:rPr lang="en-US" sz="2400" dirty="0">
                <a:latin typeface="+mn-lt"/>
              </a:rPr>
              <a:t>Achievement</a:t>
            </a:r>
          </a:p>
        </p:txBody>
      </p:sp>
      <p:sp>
        <p:nvSpPr>
          <p:cNvPr id="44" name="TextBox 43"/>
          <p:cNvSpPr txBox="1"/>
          <p:nvPr/>
        </p:nvSpPr>
        <p:spPr>
          <a:xfrm>
            <a:off x="2667000" y="5334000"/>
            <a:ext cx="1828800" cy="830263"/>
          </a:xfrm>
          <a:prstGeom prst="rect">
            <a:avLst/>
          </a:prstGeom>
          <a:noFill/>
        </p:spPr>
        <p:txBody>
          <a:bodyPr wrap="none">
            <a:spAutoFit/>
          </a:bodyPr>
          <a:lstStyle/>
          <a:p>
            <a:pPr algn="ctr">
              <a:defRPr/>
            </a:pPr>
            <a:r>
              <a:rPr lang="en-US" sz="2400" dirty="0">
                <a:latin typeface="+mn-lt"/>
              </a:rPr>
              <a:t>Medium</a:t>
            </a:r>
          </a:p>
          <a:p>
            <a:pPr algn="ctr">
              <a:defRPr/>
            </a:pPr>
            <a:r>
              <a:rPr lang="en-US" sz="2400" dirty="0">
                <a:latin typeface="+mn-lt"/>
              </a:rPr>
              <a:t>Achievement</a:t>
            </a:r>
          </a:p>
        </p:txBody>
      </p:sp>
      <p:sp>
        <p:nvSpPr>
          <p:cNvPr id="46" name="TextBox 45"/>
          <p:cNvSpPr txBox="1"/>
          <p:nvPr/>
        </p:nvSpPr>
        <p:spPr>
          <a:xfrm>
            <a:off x="5029200" y="5334000"/>
            <a:ext cx="1828800" cy="830263"/>
          </a:xfrm>
          <a:prstGeom prst="rect">
            <a:avLst/>
          </a:prstGeom>
          <a:noFill/>
        </p:spPr>
        <p:txBody>
          <a:bodyPr wrap="none">
            <a:spAutoFit/>
          </a:bodyPr>
          <a:lstStyle/>
          <a:p>
            <a:pPr algn="ctr">
              <a:defRPr/>
            </a:pPr>
            <a:r>
              <a:rPr lang="en-US" sz="2400" dirty="0">
                <a:latin typeface="+mn-lt"/>
              </a:rPr>
              <a:t>Low</a:t>
            </a:r>
          </a:p>
          <a:p>
            <a:pPr algn="ctr">
              <a:defRPr/>
            </a:pPr>
            <a:r>
              <a:rPr lang="en-US" sz="2400" dirty="0">
                <a:latin typeface="+mn-lt"/>
              </a:rPr>
              <a:t>Achievement</a:t>
            </a:r>
          </a:p>
        </p:txBody>
      </p:sp>
      <p:grpSp>
        <p:nvGrpSpPr>
          <p:cNvPr id="9" name="Group 52"/>
          <p:cNvGrpSpPr>
            <a:grpSpLocks/>
          </p:cNvGrpSpPr>
          <p:nvPr/>
        </p:nvGrpSpPr>
        <p:grpSpPr bwMode="auto">
          <a:xfrm>
            <a:off x="381000" y="6202363"/>
            <a:ext cx="6294438" cy="655637"/>
            <a:chOff x="381000" y="6202217"/>
            <a:chExt cx="6294583" cy="655783"/>
          </a:xfrm>
        </p:grpSpPr>
        <p:sp>
          <p:nvSpPr>
            <p:cNvPr id="47" name="TextBox 46"/>
            <p:cNvSpPr txBox="1"/>
            <p:nvPr/>
          </p:nvSpPr>
          <p:spPr>
            <a:xfrm>
              <a:off x="4876904" y="6211744"/>
              <a:ext cx="1371632" cy="646256"/>
            </a:xfrm>
            <a:prstGeom prst="rect">
              <a:avLst/>
            </a:prstGeom>
            <a:noFill/>
          </p:spPr>
          <p:txBody>
            <a:bodyPr>
              <a:spAutoFit/>
            </a:bodyPr>
            <a:lstStyle/>
            <a:p>
              <a:pPr algn="ctr">
                <a:defRPr/>
              </a:pPr>
              <a:r>
                <a:rPr lang="en-US" dirty="0">
                  <a:latin typeface="+mn-lt"/>
                </a:rPr>
                <a:t>Artificially inflated gain</a:t>
              </a:r>
            </a:p>
          </p:txBody>
        </p:sp>
        <p:sp>
          <p:nvSpPr>
            <p:cNvPr id="50" name="Down Arrow 49"/>
            <p:cNvSpPr/>
            <p:nvPr/>
          </p:nvSpPr>
          <p:spPr>
            <a:xfrm rot="13500000">
              <a:off x="6224685" y="6154633"/>
              <a:ext cx="381085" cy="520712"/>
            </a:xfrm>
            <a:prstGeom prst="down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TextBox 50"/>
            <p:cNvSpPr txBox="1"/>
            <p:nvPr/>
          </p:nvSpPr>
          <p:spPr>
            <a:xfrm>
              <a:off x="381000" y="6211744"/>
              <a:ext cx="1371632" cy="646256"/>
            </a:xfrm>
            <a:prstGeom prst="rect">
              <a:avLst/>
            </a:prstGeom>
            <a:noFill/>
          </p:spPr>
          <p:txBody>
            <a:bodyPr>
              <a:spAutoFit/>
            </a:bodyPr>
            <a:lstStyle/>
            <a:p>
              <a:pPr algn="ctr">
                <a:defRPr/>
              </a:pPr>
              <a:r>
                <a:rPr lang="en-US" dirty="0">
                  <a:latin typeface="+mn-lt"/>
                </a:rPr>
                <a:t>Artificially lower gain</a:t>
              </a:r>
            </a:p>
          </p:txBody>
        </p:sp>
        <p:sp>
          <p:nvSpPr>
            <p:cNvPr id="52" name="Down Arrow 51"/>
            <p:cNvSpPr/>
            <p:nvPr/>
          </p:nvSpPr>
          <p:spPr>
            <a:xfrm rot="18900000">
              <a:off x="1728819" y="6202217"/>
              <a:ext cx="381009" cy="520816"/>
            </a:xfrm>
            <a:prstGeom prst="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Title 1"/>
          <p:cNvSpPr txBox="1">
            <a:spLocks/>
          </p:cNvSpPr>
          <p:nvPr/>
        </p:nvSpPr>
        <p:spPr>
          <a:xfrm>
            <a:off x="3175" y="1588"/>
            <a:ext cx="9144000" cy="1362075"/>
          </a:xfrm>
          <a:prstGeom prst="rect">
            <a:avLst/>
          </a:prstGeom>
        </p:spPr>
        <p:txBody>
          <a:bodyPr anchor="ctr">
            <a:normAutofit fontScale="75000" lnSpcReduction="20000"/>
          </a:bodyPr>
          <a:lstStyle/>
          <a:p>
            <a:pPr algn="ctr" fontAlgn="auto">
              <a:spcAft>
                <a:spcPts val="0"/>
              </a:spcAft>
              <a:defRPr/>
            </a:pPr>
            <a:r>
              <a:rPr lang="en-US" sz="4400" dirty="0">
                <a:latin typeface="+mj-lt"/>
                <a:ea typeface="+mj-ea"/>
                <a:cs typeface="+mj-cs"/>
              </a:rPr>
              <a:t>Comparisons of </a:t>
            </a:r>
            <a:r>
              <a:rPr lang="en-US" sz="4400" b="1" dirty="0">
                <a:solidFill>
                  <a:srgbClr val="0060AA"/>
                </a:solidFill>
                <a:latin typeface="+mj-lt"/>
                <a:ea typeface="+mj-ea"/>
                <a:cs typeface="+mj-cs"/>
              </a:rPr>
              <a:t>Value-Added</a:t>
            </a:r>
            <a:r>
              <a:rPr lang="en-US" sz="4400" dirty="0">
                <a:latin typeface="+mj-lt"/>
                <a:ea typeface="+mj-ea"/>
                <a:cs typeface="+mj-cs"/>
              </a:rPr>
              <a:t> at different schools</a:t>
            </a:r>
            <a:br>
              <a:rPr lang="en-US" sz="4400" dirty="0">
                <a:latin typeface="+mj-lt"/>
                <a:ea typeface="+mj-ea"/>
                <a:cs typeface="+mj-cs"/>
              </a:rPr>
            </a:br>
            <a:r>
              <a:rPr lang="en-US" sz="4400" b="1" dirty="0">
                <a:latin typeface="+mj-lt"/>
                <a:ea typeface="+mj-ea"/>
                <a:cs typeface="+mj-cs"/>
              </a:rPr>
              <a:t>after</a:t>
            </a:r>
            <a:r>
              <a:rPr lang="en-US" sz="4400" dirty="0">
                <a:latin typeface="+mj-lt"/>
                <a:ea typeface="+mj-ea"/>
                <a:cs typeface="+mj-cs"/>
              </a:rPr>
              <a:t> controlling for prior performance</a:t>
            </a:r>
          </a:p>
        </p:txBody>
      </p:sp>
      <p:grpSp>
        <p:nvGrpSpPr>
          <p:cNvPr id="2" name="Group 19"/>
          <p:cNvGrpSpPr>
            <a:grpSpLocks/>
          </p:cNvGrpSpPr>
          <p:nvPr/>
        </p:nvGrpSpPr>
        <p:grpSpPr bwMode="auto">
          <a:xfrm>
            <a:off x="609600" y="1778000"/>
            <a:ext cx="1219200" cy="1447800"/>
            <a:chOff x="914400" y="1752600"/>
            <a:chExt cx="1219200" cy="1447800"/>
          </a:xfrm>
        </p:grpSpPr>
        <p:sp>
          <p:nvSpPr>
            <p:cNvPr id="5" name="Rectangle 4"/>
            <p:cNvSpPr/>
            <p:nvPr/>
          </p:nvSpPr>
          <p:spPr>
            <a:xfrm>
              <a:off x="914400" y="2514600"/>
              <a:ext cx="1219200" cy="6858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295400" y="1981200"/>
              <a:ext cx="457200" cy="42862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a:off x="914400" y="2209800"/>
              <a:ext cx="1219200" cy="304800"/>
            </a:xfrm>
            <a:prstGeom prst="triangle">
              <a:avLst>
                <a:gd name="adj" fmla="val 505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Isosceles Triangle 7"/>
            <p:cNvSpPr/>
            <p:nvPr/>
          </p:nvSpPr>
          <p:spPr>
            <a:xfrm>
              <a:off x="1295400" y="1752600"/>
              <a:ext cx="457200" cy="228600"/>
            </a:xfrm>
            <a:prstGeom prst="triangle">
              <a:avLst>
                <a:gd name="adj" fmla="val 505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80" name="TextBox 8"/>
            <p:cNvSpPr txBox="1">
              <a:spLocks noChangeArrowheads="1"/>
            </p:cNvSpPr>
            <p:nvPr/>
          </p:nvSpPr>
          <p:spPr bwMode="auto">
            <a:xfrm>
              <a:off x="990600" y="2667000"/>
              <a:ext cx="1008609" cy="369332"/>
            </a:xfrm>
            <a:prstGeom prst="rect">
              <a:avLst/>
            </a:prstGeom>
            <a:noFill/>
            <a:ln w="9525">
              <a:noFill/>
              <a:miter lim="800000"/>
              <a:headEnd/>
              <a:tailEnd/>
            </a:ln>
          </p:spPr>
          <p:txBody>
            <a:bodyPr wrap="none">
              <a:spAutoFit/>
            </a:bodyPr>
            <a:lstStyle/>
            <a:p>
              <a:r>
                <a:rPr lang="en-US" b="1" dirty="0">
                  <a:latin typeface="Calibri" pitchFamily="34" charset="0"/>
                </a:rPr>
                <a:t>School A</a:t>
              </a:r>
            </a:p>
          </p:txBody>
        </p:sp>
      </p:grpSp>
      <p:grpSp>
        <p:nvGrpSpPr>
          <p:cNvPr id="3" name="Group 20"/>
          <p:cNvGrpSpPr>
            <a:grpSpLocks/>
          </p:cNvGrpSpPr>
          <p:nvPr/>
        </p:nvGrpSpPr>
        <p:grpSpPr bwMode="auto">
          <a:xfrm>
            <a:off x="2971800" y="1778000"/>
            <a:ext cx="1219200" cy="1447800"/>
            <a:chOff x="3733800" y="1828800"/>
            <a:chExt cx="1219200" cy="1447800"/>
          </a:xfrm>
        </p:grpSpPr>
        <p:sp>
          <p:nvSpPr>
            <p:cNvPr id="10" name="Rectangle 9"/>
            <p:cNvSpPr/>
            <p:nvPr/>
          </p:nvSpPr>
          <p:spPr>
            <a:xfrm>
              <a:off x="3733800" y="2590800"/>
              <a:ext cx="1219200" cy="6858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114800" y="2057400"/>
              <a:ext cx="457200" cy="42862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Isosceles Triangle 11"/>
            <p:cNvSpPr/>
            <p:nvPr/>
          </p:nvSpPr>
          <p:spPr>
            <a:xfrm>
              <a:off x="3733800" y="2286000"/>
              <a:ext cx="1219200" cy="304800"/>
            </a:xfrm>
            <a:prstGeom prst="triangle">
              <a:avLst>
                <a:gd name="adj" fmla="val 5052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Isosceles Triangle 12"/>
            <p:cNvSpPr/>
            <p:nvPr/>
          </p:nvSpPr>
          <p:spPr>
            <a:xfrm>
              <a:off x="4114800" y="1828800"/>
              <a:ext cx="457200" cy="228600"/>
            </a:xfrm>
            <a:prstGeom prst="triangle">
              <a:avLst>
                <a:gd name="adj" fmla="val 5052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extBox 13"/>
            <p:cNvSpPr txBox="1"/>
            <p:nvPr/>
          </p:nvSpPr>
          <p:spPr>
            <a:xfrm>
              <a:off x="3841750" y="2743200"/>
              <a:ext cx="998538" cy="369888"/>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b="1" dirty="0">
                  <a:latin typeface="+mn-lt"/>
                  <a:cs typeface="+mn-cs"/>
                </a:rPr>
                <a:t>School B</a:t>
              </a:r>
            </a:p>
          </p:txBody>
        </p:sp>
      </p:grpSp>
      <p:grpSp>
        <p:nvGrpSpPr>
          <p:cNvPr id="4" name="Group 21"/>
          <p:cNvGrpSpPr>
            <a:grpSpLocks/>
          </p:cNvGrpSpPr>
          <p:nvPr/>
        </p:nvGrpSpPr>
        <p:grpSpPr bwMode="auto">
          <a:xfrm>
            <a:off x="5334000" y="1778000"/>
            <a:ext cx="1219200" cy="1447800"/>
            <a:chOff x="6629400" y="1752600"/>
            <a:chExt cx="1219200" cy="1447800"/>
          </a:xfrm>
        </p:grpSpPr>
        <p:sp>
          <p:nvSpPr>
            <p:cNvPr id="15" name="Rectangle 14"/>
            <p:cNvSpPr/>
            <p:nvPr/>
          </p:nvSpPr>
          <p:spPr>
            <a:xfrm>
              <a:off x="6629400" y="2514600"/>
              <a:ext cx="1219200" cy="6858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7010400" y="1981200"/>
              <a:ext cx="457200" cy="42862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Isosceles Triangle 16"/>
            <p:cNvSpPr/>
            <p:nvPr/>
          </p:nvSpPr>
          <p:spPr>
            <a:xfrm>
              <a:off x="6629400" y="2209800"/>
              <a:ext cx="1219200" cy="304800"/>
            </a:xfrm>
            <a:prstGeom prst="triangle">
              <a:avLst>
                <a:gd name="adj" fmla="val 50521"/>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Isosceles Triangle 17"/>
            <p:cNvSpPr/>
            <p:nvPr/>
          </p:nvSpPr>
          <p:spPr>
            <a:xfrm>
              <a:off x="7010400" y="1752600"/>
              <a:ext cx="457200" cy="228600"/>
            </a:xfrm>
            <a:prstGeom prst="triangle">
              <a:avLst>
                <a:gd name="adj" fmla="val 50521"/>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p:nvSpPr>
          <p:spPr>
            <a:xfrm>
              <a:off x="6737350" y="2667000"/>
              <a:ext cx="990600" cy="369888"/>
            </a:xfrm>
            <a:prstGeom prst="rect">
              <a:avLst/>
            </a:prstGeom>
            <a:solidFill>
              <a:schemeClr val="accent6">
                <a:lumMod val="40000"/>
                <a:lumOff val="60000"/>
              </a:schemeClr>
            </a:solidFill>
          </p:spPr>
          <p:txBody>
            <a:bodyPr wrap="none">
              <a:spAutoFit/>
            </a:bodyPr>
            <a:lstStyle/>
            <a:p>
              <a:pPr fontAlgn="auto">
                <a:spcBef>
                  <a:spcPts val="0"/>
                </a:spcBef>
                <a:spcAft>
                  <a:spcPts val="0"/>
                </a:spcAft>
                <a:defRPr/>
              </a:pPr>
              <a:r>
                <a:rPr lang="en-US" b="1" dirty="0">
                  <a:latin typeface="+mn-lt"/>
                  <a:cs typeface="+mn-cs"/>
                </a:rPr>
                <a:t>School C</a:t>
              </a:r>
            </a:p>
          </p:txBody>
        </p:sp>
      </p:grpSp>
      <p:grpSp>
        <p:nvGrpSpPr>
          <p:cNvPr id="9" name="Group 42"/>
          <p:cNvGrpSpPr>
            <a:grpSpLocks/>
          </p:cNvGrpSpPr>
          <p:nvPr/>
        </p:nvGrpSpPr>
        <p:grpSpPr bwMode="auto">
          <a:xfrm>
            <a:off x="609600" y="5473700"/>
            <a:ext cx="5943600" cy="923925"/>
            <a:chOff x="609600" y="5474014"/>
            <a:chExt cx="5943600" cy="923330"/>
          </a:xfrm>
        </p:grpSpPr>
        <p:sp>
          <p:nvSpPr>
            <p:cNvPr id="2063" name="TextBox 32"/>
            <p:cNvSpPr txBox="1">
              <a:spLocks noChangeArrowheads="1"/>
            </p:cNvSpPr>
            <p:nvPr/>
          </p:nvSpPr>
          <p:spPr bwMode="auto">
            <a:xfrm>
              <a:off x="609600" y="5474014"/>
              <a:ext cx="1216039" cy="923330"/>
            </a:xfrm>
            <a:prstGeom prst="rect">
              <a:avLst/>
            </a:prstGeom>
            <a:noFill/>
            <a:ln w="9525">
              <a:noFill/>
              <a:miter lim="800000"/>
              <a:headEnd/>
              <a:tailEnd/>
            </a:ln>
          </p:spPr>
          <p:txBody>
            <a:bodyPr wrap="none">
              <a:spAutoFit/>
            </a:bodyPr>
            <a:lstStyle/>
            <a:p>
              <a:r>
                <a:rPr lang="en-US" sz="5400" dirty="0">
                  <a:latin typeface="Calibri" pitchFamily="34" charset="0"/>
                </a:rPr>
                <a:t>Fair</a:t>
              </a:r>
            </a:p>
          </p:txBody>
        </p:sp>
        <p:sp>
          <p:nvSpPr>
            <p:cNvPr id="2064" name="TextBox 33"/>
            <p:cNvSpPr txBox="1">
              <a:spLocks noChangeArrowheads="1"/>
            </p:cNvSpPr>
            <p:nvPr/>
          </p:nvSpPr>
          <p:spPr bwMode="auto">
            <a:xfrm>
              <a:off x="2971800" y="5474014"/>
              <a:ext cx="1216039" cy="923330"/>
            </a:xfrm>
            <a:prstGeom prst="rect">
              <a:avLst/>
            </a:prstGeom>
            <a:noFill/>
            <a:ln w="9525">
              <a:noFill/>
              <a:miter lim="800000"/>
              <a:headEnd/>
              <a:tailEnd/>
            </a:ln>
          </p:spPr>
          <p:txBody>
            <a:bodyPr wrap="none">
              <a:spAutoFit/>
            </a:bodyPr>
            <a:lstStyle/>
            <a:p>
              <a:r>
                <a:rPr lang="en-US" sz="5400" dirty="0">
                  <a:latin typeface="Calibri" pitchFamily="34" charset="0"/>
                </a:rPr>
                <a:t>Fair</a:t>
              </a:r>
            </a:p>
          </p:txBody>
        </p:sp>
        <p:sp>
          <p:nvSpPr>
            <p:cNvPr id="2065" name="TextBox 34"/>
            <p:cNvSpPr txBox="1">
              <a:spLocks noChangeArrowheads="1"/>
            </p:cNvSpPr>
            <p:nvPr/>
          </p:nvSpPr>
          <p:spPr bwMode="auto">
            <a:xfrm>
              <a:off x="5337161" y="5474014"/>
              <a:ext cx="1216039" cy="923330"/>
            </a:xfrm>
            <a:prstGeom prst="rect">
              <a:avLst/>
            </a:prstGeom>
            <a:noFill/>
            <a:ln w="9525">
              <a:noFill/>
              <a:miter lim="800000"/>
              <a:headEnd/>
              <a:tailEnd/>
            </a:ln>
          </p:spPr>
          <p:txBody>
            <a:bodyPr wrap="none">
              <a:spAutoFit/>
            </a:bodyPr>
            <a:lstStyle/>
            <a:p>
              <a:r>
                <a:rPr lang="en-US" sz="5400" dirty="0">
                  <a:latin typeface="Calibri" pitchFamily="34" charset="0"/>
                </a:rPr>
                <a:t>Fair</a:t>
              </a:r>
            </a:p>
          </p:txBody>
        </p:sp>
      </p:grpSp>
      <p:grpSp>
        <p:nvGrpSpPr>
          <p:cNvPr id="20" name="Group 37"/>
          <p:cNvGrpSpPr>
            <a:grpSpLocks/>
          </p:cNvGrpSpPr>
          <p:nvPr/>
        </p:nvGrpSpPr>
        <p:grpSpPr bwMode="auto">
          <a:xfrm>
            <a:off x="-231743" y="3414745"/>
            <a:ext cx="7619936" cy="1930336"/>
            <a:chOff x="-76168" y="3569046"/>
            <a:chExt cx="7619936" cy="1930336"/>
          </a:xfrm>
        </p:grpSpPr>
        <p:graphicFrame>
          <p:nvGraphicFramePr>
            <p:cNvPr id="33" name="Chart 27"/>
            <p:cNvGraphicFramePr>
              <a:graphicFrameLocks/>
            </p:cNvGraphicFramePr>
            <p:nvPr/>
          </p:nvGraphicFramePr>
          <p:xfrm>
            <a:off x="-76168" y="3569046"/>
            <a:ext cx="2895536" cy="1930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5"/>
            <p:cNvGraphicFramePr>
              <a:graphicFrameLocks/>
            </p:cNvGraphicFramePr>
            <p:nvPr/>
          </p:nvGraphicFramePr>
          <p:xfrm>
            <a:off x="2286032" y="3569046"/>
            <a:ext cx="2895536" cy="1930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6"/>
            <p:cNvGraphicFramePr>
              <a:graphicFrameLocks/>
            </p:cNvGraphicFramePr>
            <p:nvPr/>
          </p:nvGraphicFramePr>
          <p:xfrm>
            <a:off x="4648232" y="3569046"/>
            <a:ext cx="2895536" cy="1930336"/>
          </p:xfrm>
          <a:graphic>
            <a:graphicData uri="http://schemas.openxmlformats.org/drawingml/2006/chart">
              <c:chart xmlns:c="http://schemas.openxmlformats.org/drawingml/2006/chart" xmlns:r="http://schemas.openxmlformats.org/officeDocument/2006/relationships" r:id="rId5"/>
            </a:graphicData>
          </a:graphic>
        </p:graphicFrame>
      </p:grpSp>
      <p:sp>
        <p:nvSpPr>
          <p:cNvPr id="2062" name="TextBox 45"/>
          <p:cNvSpPr txBox="1">
            <a:spLocks noChangeArrowheads="1"/>
          </p:cNvSpPr>
          <p:nvPr/>
        </p:nvSpPr>
        <p:spPr bwMode="auto">
          <a:xfrm>
            <a:off x="7192963" y="2600325"/>
            <a:ext cx="1576387" cy="830263"/>
          </a:xfrm>
          <a:prstGeom prst="rect">
            <a:avLst/>
          </a:prstGeom>
          <a:noFill/>
          <a:ln w="9525">
            <a:noFill/>
            <a:miter lim="800000"/>
            <a:headEnd/>
            <a:tailEnd/>
          </a:ln>
        </p:spPr>
        <p:txBody>
          <a:bodyPr wrap="none">
            <a:spAutoFit/>
          </a:bodyPr>
          <a:lstStyle/>
          <a:p>
            <a:pPr algn="ctr"/>
            <a:r>
              <a:rPr lang="en-US" sz="2400" b="1" dirty="0">
                <a:latin typeface="Calibri" pitchFamily="34" charset="0"/>
              </a:rPr>
              <a:t>Student</a:t>
            </a:r>
          </a:p>
          <a:p>
            <a:pPr algn="ctr"/>
            <a:r>
              <a:rPr lang="en-US" sz="2400" b="1" dirty="0">
                <a:latin typeface="Calibri" pitchFamily="34" charset="0"/>
              </a:rPr>
              <a:t>Population</a:t>
            </a:r>
          </a:p>
        </p:txBody>
      </p:sp>
      <p:sp>
        <p:nvSpPr>
          <p:cNvPr id="36" name="Rectangle 35"/>
          <p:cNvSpPr/>
          <p:nvPr/>
        </p:nvSpPr>
        <p:spPr>
          <a:xfrm>
            <a:off x="7172325" y="3492500"/>
            <a:ext cx="1608138" cy="17954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TextBox 31"/>
          <p:cNvSpPr txBox="1">
            <a:spLocks noChangeArrowheads="1"/>
          </p:cNvSpPr>
          <p:nvPr/>
        </p:nvSpPr>
        <p:spPr bwMode="auto">
          <a:xfrm>
            <a:off x="7162800" y="3492500"/>
            <a:ext cx="1752600" cy="1816100"/>
          </a:xfrm>
          <a:prstGeom prst="rect">
            <a:avLst/>
          </a:prstGeom>
          <a:noFill/>
          <a:ln w="9525">
            <a:noFill/>
            <a:miter lim="800000"/>
            <a:headEnd/>
            <a:tailEnd/>
          </a:ln>
        </p:spPr>
        <p:txBody>
          <a:bodyPr>
            <a:spAutoFit/>
          </a:bodyPr>
          <a:lstStyle/>
          <a:p>
            <a:r>
              <a:rPr lang="en-US" sz="2800" b="1" dirty="0">
                <a:solidFill>
                  <a:srgbClr val="00B050"/>
                </a:solidFill>
                <a:latin typeface="Calibri" pitchFamily="34" charset="0"/>
              </a:rPr>
              <a:t>Advanced</a:t>
            </a:r>
          </a:p>
          <a:p>
            <a:r>
              <a:rPr lang="en-US" sz="2800" b="1" dirty="0">
                <a:solidFill>
                  <a:srgbClr val="92D050"/>
                </a:solidFill>
                <a:latin typeface="Calibri" pitchFamily="34" charset="0"/>
              </a:rPr>
              <a:t>Proficient</a:t>
            </a:r>
          </a:p>
          <a:p>
            <a:r>
              <a:rPr lang="en-US" sz="2800" b="1" dirty="0">
                <a:solidFill>
                  <a:srgbClr val="FFC000"/>
                </a:solidFill>
                <a:latin typeface="Calibri" pitchFamily="34" charset="0"/>
              </a:rPr>
              <a:t>Basic</a:t>
            </a:r>
          </a:p>
          <a:p>
            <a:r>
              <a:rPr lang="en-US" sz="2800" b="1" dirty="0">
                <a:solidFill>
                  <a:srgbClr val="FF0000"/>
                </a:solidFill>
                <a:latin typeface="Calibri" pitchFamily="34" charset="0"/>
              </a:rPr>
              <a:t>Minimal</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Understanding</a:t>
            </a:r>
            <a:endParaRPr lang="en-US" dirty="0"/>
          </a:p>
        </p:txBody>
      </p:sp>
      <p:sp>
        <p:nvSpPr>
          <p:cNvPr id="3" name="Content Placeholder 2"/>
          <p:cNvSpPr>
            <a:spLocks noGrp="1"/>
          </p:cNvSpPr>
          <p:nvPr>
            <p:ph sz="quarter" idx="1"/>
          </p:nvPr>
        </p:nvSpPr>
        <p:spPr/>
        <p:txBody>
          <a:bodyPr/>
          <a:lstStyle/>
          <a:p>
            <a:r>
              <a:rPr lang="en-US" dirty="0" smtClean="0"/>
              <a:t>What would you tell a teacher or principal who said </a:t>
            </a:r>
            <a:r>
              <a:rPr lang="en-US" dirty="0" smtClean="0">
                <a:solidFill>
                  <a:srgbClr val="0060AA"/>
                </a:solidFill>
              </a:rPr>
              <a:t>Value-Added</a:t>
            </a:r>
            <a:r>
              <a:rPr lang="en-US" dirty="0" smtClean="0"/>
              <a:t> was not fair to schools with:</a:t>
            </a:r>
          </a:p>
          <a:p>
            <a:pPr lvl="1"/>
            <a:r>
              <a:rPr lang="en-US" dirty="0" smtClean="0">
                <a:solidFill>
                  <a:srgbClr val="DD3B3C"/>
                </a:solidFill>
              </a:rPr>
              <a:t>High-achieving</a:t>
            </a:r>
            <a:r>
              <a:rPr lang="en-US" dirty="0" smtClean="0"/>
              <a:t> students?</a:t>
            </a:r>
          </a:p>
          <a:p>
            <a:pPr lvl="1"/>
            <a:r>
              <a:rPr lang="en-US" dirty="0" smtClean="0">
                <a:solidFill>
                  <a:srgbClr val="DD3B3C"/>
                </a:solidFill>
              </a:rPr>
              <a:t>Low-achieving</a:t>
            </a:r>
            <a:r>
              <a:rPr lang="en-US" dirty="0" smtClean="0"/>
              <a:t> students?</a:t>
            </a:r>
          </a:p>
          <a:p>
            <a:r>
              <a:rPr lang="en-US" dirty="0" smtClean="0"/>
              <a:t>Is </a:t>
            </a:r>
            <a:r>
              <a:rPr lang="en-US" dirty="0" smtClean="0">
                <a:solidFill>
                  <a:srgbClr val="0060AA"/>
                </a:solidFill>
              </a:rPr>
              <a:t>Value-Added</a:t>
            </a:r>
            <a:r>
              <a:rPr lang="en-US" dirty="0" smtClean="0"/>
              <a:t> incompatible with the notion of high expectations for all students?</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(Proxy measures for causal factors)</a:t>
            </a:r>
            <a:endParaRPr lang="en-US" dirty="0"/>
          </a:p>
        </p:txBody>
      </p:sp>
      <p:sp>
        <p:nvSpPr>
          <p:cNvPr id="3" name="Title 2"/>
          <p:cNvSpPr>
            <a:spLocks noGrp="1"/>
          </p:cNvSpPr>
          <p:nvPr>
            <p:ph type="title"/>
          </p:nvPr>
        </p:nvSpPr>
        <p:spPr/>
        <p:txBody>
          <a:bodyPr/>
          <a:lstStyle/>
          <a:p>
            <a:r>
              <a:rPr lang="en-US" dirty="0" smtClean="0"/>
              <a:t>2. How does VARC choose what to control for?</a:t>
            </a:r>
            <a:endParaRPr lang="en-US" dirty="0"/>
          </a:p>
        </p:txBody>
      </p:sp>
      <p:pic>
        <p:nvPicPr>
          <p:cNvPr id="5" name="Picture 4" descr="Influence.png"/>
          <p:cNvPicPr>
            <a:picLocks noChangeAspect="1"/>
          </p:cNvPicPr>
          <p:nvPr/>
        </p:nvPicPr>
        <p:blipFill>
          <a:blip r:embed="rId2" cstate="print"/>
          <a:stretch>
            <a:fillRect/>
          </a:stretch>
        </p:blipFill>
        <p:spPr>
          <a:xfrm>
            <a:off x="1959428" y="926106"/>
            <a:ext cx="6722347" cy="25156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9144000" cy="400110"/>
          </a:xfrm>
          <a:prstGeom prst="rect">
            <a:avLst/>
          </a:prstGeom>
          <a:noFill/>
          <a:ln w="9525">
            <a:noFill/>
            <a:miter lim="800000"/>
            <a:headEnd/>
            <a:tailEnd/>
          </a:ln>
        </p:spPr>
        <p:txBody>
          <a:bodyPr>
            <a:spAutoFit/>
          </a:bodyPr>
          <a:lstStyle/>
          <a:p>
            <a:pPr marL="514350" indent="-514350" algn="ctr"/>
            <a:r>
              <a:rPr lang="en-US" sz="2000" b="1" dirty="0" smtClean="0">
                <a:latin typeface="+mn-lt"/>
              </a:rPr>
              <a:t>2. How does VARC choose what to control for?</a:t>
            </a:r>
          </a:p>
        </p:txBody>
      </p:sp>
      <p:sp>
        <p:nvSpPr>
          <p:cNvPr id="11" name="Using"/>
          <p:cNvSpPr txBox="1">
            <a:spLocks noChangeArrowheads="1"/>
          </p:cNvSpPr>
          <p:nvPr/>
        </p:nvSpPr>
        <p:spPr bwMode="auto">
          <a:xfrm>
            <a:off x="0" y="381000"/>
            <a:ext cx="9144000" cy="1754326"/>
          </a:xfrm>
          <a:prstGeom prst="rect">
            <a:avLst/>
          </a:prstGeom>
          <a:noFill/>
          <a:ln w="9525">
            <a:noFill/>
            <a:miter lim="800000"/>
            <a:headEnd/>
            <a:tailEnd/>
          </a:ln>
        </p:spPr>
        <p:txBody>
          <a:bodyPr>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Imagine we want to evaluate another pair of gardeners and we notice that there is something else different about their trees that we have not controlled for in the model.</a:t>
            </a:r>
            <a:br>
              <a:rPr lang="en-US" dirty="0" smtClean="0">
                <a:solidFill>
                  <a:srgbClr val="000000"/>
                </a:solidFill>
                <a:latin typeface="Calibri" pitchFamily="34" charset="0"/>
              </a:rPr>
            </a:br>
            <a:endParaRPr lang="en-US" dirty="0" smtClean="0">
              <a:solidFill>
                <a:srgbClr val="000000"/>
              </a:solidFill>
              <a:latin typeface="Calibri" pitchFamily="34" charset="0"/>
            </a:endParaRPr>
          </a:p>
          <a:p>
            <a:pPr lvl="1">
              <a:buFont typeface="Arial" charset="0"/>
              <a:buChar char="•"/>
            </a:pPr>
            <a:r>
              <a:rPr lang="en-US" dirty="0" smtClean="0">
                <a:solidFill>
                  <a:srgbClr val="000000"/>
                </a:solidFill>
                <a:latin typeface="Calibri" pitchFamily="34" charset="0"/>
              </a:rPr>
              <a:t> In this example, Oak F has many more leaves than Oak E. </a:t>
            </a:r>
          </a:p>
          <a:p>
            <a:pPr lvl="1">
              <a:buFont typeface="Arial" charset="0"/>
              <a:buChar char="•"/>
            </a:pPr>
            <a:r>
              <a:rPr lang="en-US" dirty="0" smtClean="0">
                <a:solidFill>
                  <a:srgbClr val="000000"/>
                </a:solidFill>
                <a:latin typeface="Calibri" pitchFamily="34" charset="0"/>
              </a:rPr>
              <a:t> Is this something we could account for in our predictions?</a:t>
            </a:r>
          </a:p>
          <a:p>
            <a:pPr lvl="1">
              <a:buFont typeface="Arial" charset="0"/>
              <a:buChar char="•"/>
            </a:pPr>
            <a:endParaRPr lang="en-US" dirty="0">
              <a:solidFill>
                <a:srgbClr val="000000"/>
              </a:solidFill>
              <a:latin typeface="Calibri" pitchFamily="34" charset="0"/>
            </a:endParaRPr>
          </a:p>
        </p:txBody>
      </p:sp>
      <p:pic>
        <p:nvPicPr>
          <p:cNvPr id="21518" name="Gardener A" descr="Gardener A.png"/>
          <p:cNvPicPr>
            <a:picLocks noChangeAspect="1"/>
          </p:cNvPicPr>
          <p:nvPr/>
        </p:nvPicPr>
        <p:blipFill>
          <a:blip r:embed="rId4" cstate="print"/>
          <a:stretch>
            <a:fillRect/>
          </a:stretch>
        </p:blipFill>
        <p:spPr bwMode="auto">
          <a:xfrm>
            <a:off x="339012" y="2937648"/>
            <a:ext cx="527047" cy="1393548"/>
          </a:xfrm>
          <a:prstGeom prst="rect">
            <a:avLst/>
          </a:prstGeom>
          <a:noFill/>
          <a:ln>
            <a:noFill/>
          </a:ln>
        </p:spPr>
      </p:pic>
      <p:pic>
        <p:nvPicPr>
          <p:cNvPr id="21516" name="Gardener B" descr="Gardeners B.png"/>
          <p:cNvPicPr>
            <a:picLocks noChangeAspect="1"/>
          </p:cNvPicPr>
          <p:nvPr/>
        </p:nvPicPr>
        <p:blipFill>
          <a:blip r:embed="rId5" cstate="print"/>
          <a:stretch>
            <a:fillRect/>
          </a:stretch>
        </p:blipFill>
        <p:spPr bwMode="auto">
          <a:xfrm>
            <a:off x="8270303" y="2935882"/>
            <a:ext cx="518114" cy="1393548"/>
          </a:xfrm>
          <a:prstGeom prst="rect">
            <a:avLst/>
          </a:prstGeom>
          <a:noFill/>
          <a:ln>
            <a:noFill/>
          </a:ln>
        </p:spPr>
      </p:pic>
      <p:pic>
        <p:nvPicPr>
          <p:cNvPr id="24" name="Picture 23" descr="Just Tall.png"/>
          <p:cNvPicPr>
            <a:picLocks noChangeAspect="1"/>
          </p:cNvPicPr>
          <p:nvPr/>
        </p:nvPicPr>
        <p:blipFill>
          <a:blip r:embed="rId6" cstate="print"/>
          <a:stretch>
            <a:fillRect/>
          </a:stretch>
        </p:blipFill>
        <p:spPr>
          <a:xfrm>
            <a:off x="4724793" y="2477869"/>
            <a:ext cx="2742807" cy="3484301"/>
          </a:xfrm>
          <a:prstGeom prst="rect">
            <a:avLst/>
          </a:prstGeom>
        </p:spPr>
      </p:pic>
      <p:sp>
        <p:nvSpPr>
          <p:cNvPr id="26" name="TextBox 25"/>
          <p:cNvSpPr txBox="1"/>
          <p:nvPr/>
        </p:nvSpPr>
        <p:spPr>
          <a:xfrm>
            <a:off x="2444812" y="6059269"/>
            <a:ext cx="825867" cy="646331"/>
          </a:xfrm>
          <a:prstGeom prst="rect">
            <a:avLst/>
          </a:prstGeom>
          <a:noFill/>
        </p:spPr>
        <p:txBody>
          <a:bodyPr wrap="none" rtlCol="0">
            <a:spAutoFit/>
          </a:bodyPr>
          <a:lstStyle/>
          <a:p>
            <a:pPr algn="ctr"/>
            <a:r>
              <a:rPr lang="en-US" dirty="0" smtClean="0"/>
              <a:t>Oak E</a:t>
            </a:r>
          </a:p>
          <a:p>
            <a:pPr algn="ctr"/>
            <a:r>
              <a:rPr lang="en-US" dirty="0" smtClean="0"/>
              <a:t>Age 5</a:t>
            </a:r>
            <a:endParaRPr lang="en-US" dirty="0"/>
          </a:p>
        </p:txBody>
      </p:sp>
      <p:sp>
        <p:nvSpPr>
          <p:cNvPr id="27" name="TextBox 26"/>
          <p:cNvSpPr txBox="1"/>
          <p:nvPr/>
        </p:nvSpPr>
        <p:spPr>
          <a:xfrm>
            <a:off x="5575424" y="6059269"/>
            <a:ext cx="813043" cy="646331"/>
          </a:xfrm>
          <a:prstGeom prst="rect">
            <a:avLst/>
          </a:prstGeom>
          <a:noFill/>
        </p:spPr>
        <p:txBody>
          <a:bodyPr wrap="none" rtlCol="0">
            <a:spAutoFit/>
          </a:bodyPr>
          <a:lstStyle/>
          <a:p>
            <a:pPr algn="ctr"/>
            <a:r>
              <a:rPr lang="en-US" dirty="0" smtClean="0"/>
              <a:t>Oak F</a:t>
            </a:r>
          </a:p>
          <a:p>
            <a:pPr algn="ctr"/>
            <a:r>
              <a:rPr lang="en-US" dirty="0" smtClean="0"/>
              <a:t>Age 5</a:t>
            </a:r>
            <a:endParaRPr lang="en-US" dirty="0"/>
          </a:p>
        </p:txBody>
      </p:sp>
      <p:pic>
        <p:nvPicPr>
          <p:cNvPr id="22" name="Picture 21" descr="Just Thin.png"/>
          <p:cNvPicPr>
            <a:picLocks noChangeAspect="1"/>
          </p:cNvPicPr>
          <p:nvPr/>
        </p:nvPicPr>
        <p:blipFill>
          <a:blip r:embed="rId7" cstate="print"/>
          <a:stretch>
            <a:fillRect/>
          </a:stretch>
        </p:blipFill>
        <p:spPr>
          <a:xfrm>
            <a:off x="1905000" y="2477869"/>
            <a:ext cx="1591318" cy="3505200"/>
          </a:xfrm>
          <a:prstGeom prst="rect">
            <a:avLst/>
          </a:prstGeom>
        </p:spPr>
      </p:pic>
      <p:sp>
        <p:nvSpPr>
          <p:cNvPr id="31" name="Gar A Label"/>
          <p:cNvSpPr txBox="1">
            <a:spLocks noChangeArrowheads="1"/>
          </p:cNvSpPr>
          <p:nvPr/>
        </p:nvSpPr>
        <p:spPr bwMode="auto">
          <a:xfrm>
            <a:off x="0" y="2551113"/>
            <a:ext cx="1354538" cy="400110"/>
          </a:xfrm>
          <a:prstGeom prst="rect">
            <a:avLst/>
          </a:prstGeom>
          <a:noFill/>
          <a:ln w="9525">
            <a:noFill/>
            <a:miter lim="800000"/>
            <a:headEnd/>
            <a:tailEnd/>
          </a:ln>
        </p:spPr>
        <p:txBody>
          <a:bodyPr wrap="none">
            <a:spAutoFit/>
          </a:bodyPr>
          <a:lstStyle/>
          <a:p>
            <a:r>
              <a:rPr lang="en-US" sz="2000" dirty="0">
                <a:solidFill>
                  <a:srgbClr val="5B7F00"/>
                </a:solidFill>
                <a:latin typeface="Calibri" pitchFamily="34" charset="0"/>
              </a:rPr>
              <a:t>Gardener </a:t>
            </a:r>
            <a:r>
              <a:rPr lang="en-US" sz="2000" dirty="0" smtClean="0">
                <a:solidFill>
                  <a:srgbClr val="5B7F00"/>
                </a:solidFill>
                <a:latin typeface="Calibri" pitchFamily="34" charset="0"/>
              </a:rPr>
              <a:t>E</a:t>
            </a:r>
            <a:endParaRPr lang="en-US" sz="2000" dirty="0">
              <a:solidFill>
                <a:srgbClr val="5B7F00"/>
              </a:solidFill>
              <a:latin typeface="Calibri" pitchFamily="34" charset="0"/>
            </a:endParaRPr>
          </a:p>
        </p:txBody>
      </p:sp>
      <p:sp>
        <p:nvSpPr>
          <p:cNvPr id="32" name="Gar B Label"/>
          <p:cNvSpPr txBox="1">
            <a:spLocks noChangeArrowheads="1"/>
          </p:cNvSpPr>
          <p:nvPr/>
        </p:nvSpPr>
        <p:spPr bwMode="auto">
          <a:xfrm>
            <a:off x="7751763" y="2546350"/>
            <a:ext cx="1348126" cy="400110"/>
          </a:xfrm>
          <a:prstGeom prst="rect">
            <a:avLst/>
          </a:prstGeom>
          <a:noFill/>
          <a:ln w="9525">
            <a:noFill/>
            <a:miter lim="800000"/>
            <a:headEnd/>
            <a:tailEnd/>
          </a:ln>
        </p:spPr>
        <p:txBody>
          <a:bodyPr wrap="none">
            <a:spAutoFit/>
          </a:bodyPr>
          <a:lstStyle/>
          <a:p>
            <a:r>
              <a:rPr lang="en-US" sz="2000" dirty="0">
                <a:solidFill>
                  <a:srgbClr val="7C4800"/>
                </a:solidFill>
                <a:latin typeface="Calibri" pitchFamily="34" charset="0"/>
              </a:rPr>
              <a:t>Gardener </a:t>
            </a:r>
            <a:r>
              <a:rPr lang="en-US" sz="2000" dirty="0" smtClean="0">
                <a:solidFill>
                  <a:srgbClr val="7C4800"/>
                </a:solidFill>
                <a:latin typeface="Calibri" pitchFamily="34" charset="0"/>
              </a:rPr>
              <a:t>F</a:t>
            </a:r>
            <a:endParaRPr lang="en-US" sz="2000" dirty="0">
              <a:solidFill>
                <a:srgbClr val="7C4800"/>
              </a:solidFill>
              <a:latin typeface="Calibri" pitchFamily="34" charset="0"/>
            </a:endParaRPr>
          </a:p>
        </p:txBody>
      </p:sp>
      <p:grpSp>
        <p:nvGrpSpPr>
          <p:cNvPr id="47" name="Group 56"/>
          <p:cNvGrpSpPr/>
          <p:nvPr/>
        </p:nvGrpSpPr>
        <p:grpSpPr>
          <a:xfrm>
            <a:off x="3114835" y="1925359"/>
            <a:ext cx="771365" cy="4057710"/>
            <a:chOff x="7315200" y="1581090"/>
            <a:chExt cx="771365" cy="4057710"/>
          </a:xfrm>
        </p:grpSpPr>
        <p:sp>
          <p:nvSpPr>
            <p:cNvPr id="48" name="Right Bracket 47"/>
            <p:cNvSpPr/>
            <p:nvPr/>
          </p:nvSpPr>
          <p:spPr>
            <a:xfrm>
              <a:off x="7620000" y="2057400"/>
              <a:ext cx="161765" cy="3581400"/>
            </a:xfrm>
            <a:prstGeom prst="rightBracket">
              <a:avLst/>
            </a:prstGeom>
            <a:no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49" name="TextBox 48"/>
            <p:cNvSpPr txBox="1"/>
            <p:nvPr/>
          </p:nvSpPr>
          <p:spPr>
            <a:xfrm>
              <a:off x="7315200" y="1581090"/>
              <a:ext cx="771365" cy="400110"/>
            </a:xfrm>
            <a:prstGeom prst="rect">
              <a:avLst/>
            </a:prstGeom>
            <a:noFill/>
          </p:spPr>
          <p:txBody>
            <a:bodyPr wrap="none">
              <a:spAutoFit/>
            </a:bodyPr>
            <a:lstStyle/>
            <a:p>
              <a:pPr fontAlgn="auto">
                <a:spcBef>
                  <a:spcPts val="0"/>
                </a:spcBef>
                <a:spcAft>
                  <a:spcPts val="0"/>
                </a:spcAft>
                <a:defRPr/>
              </a:pPr>
              <a:r>
                <a:rPr lang="en-US" sz="2000" b="1" dirty="0" smtClean="0">
                  <a:solidFill>
                    <a:prstClr val="black"/>
                  </a:solidFill>
                  <a:latin typeface="+mn-lt"/>
                  <a:cs typeface="+mn-cs"/>
                </a:rPr>
                <a:t>73 </a:t>
              </a:r>
              <a:r>
                <a:rPr lang="en-US" sz="2000" b="1" dirty="0">
                  <a:solidFill>
                    <a:prstClr val="black"/>
                  </a:solidFill>
                  <a:latin typeface="+mn-lt"/>
                  <a:cs typeface="+mn-cs"/>
                </a:rPr>
                <a:t>in.</a:t>
              </a:r>
            </a:p>
          </p:txBody>
        </p:sp>
      </p:grpSp>
      <p:grpSp>
        <p:nvGrpSpPr>
          <p:cNvPr id="54" name="Group 56"/>
          <p:cNvGrpSpPr/>
          <p:nvPr/>
        </p:nvGrpSpPr>
        <p:grpSpPr>
          <a:xfrm>
            <a:off x="7162800" y="1944469"/>
            <a:ext cx="771365" cy="4057710"/>
            <a:chOff x="7315200" y="1581090"/>
            <a:chExt cx="771365" cy="4057710"/>
          </a:xfrm>
        </p:grpSpPr>
        <p:sp>
          <p:nvSpPr>
            <p:cNvPr id="55" name="Right Bracket 54"/>
            <p:cNvSpPr/>
            <p:nvPr/>
          </p:nvSpPr>
          <p:spPr>
            <a:xfrm>
              <a:off x="7620000" y="2057400"/>
              <a:ext cx="161765" cy="3581400"/>
            </a:xfrm>
            <a:prstGeom prst="rightBracket">
              <a:avLst/>
            </a:prstGeom>
            <a:no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56" name="TextBox 55"/>
            <p:cNvSpPr txBox="1"/>
            <p:nvPr/>
          </p:nvSpPr>
          <p:spPr>
            <a:xfrm>
              <a:off x="7315200" y="1581090"/>
              <a:ext cx="771365" cy="400110"/>
            </a:xfrm>
            <a:prstGeom prst="rect">
              <a:avLst/>
            </a:prstGeom>
            <a:noFill/>
          </p:spPr>
          <p:txBody>
            <a:bodyPr wrap="none">
              <a:spAutoFit/>
            </a:bodyPr>
            <a:lstStyle/>
            <a:p>
              <a:pPr fontAlgn="auto">
                <a:spcBef>
                  <a:spcPts val="0"/>
                </a:spcBef>
                <a:spcAft>
                  <a:spcPts val="0"/>
                </a:spcAft>
                <a:defRPr/>
              </a:pPr>
              <a:r>
                <a:rPr lang="en-US" sz="2000" b="1" dirty="0" smtClean="0">
                  <a:solidFill>
                    <a:prstClr val="black"/>
                  </a:solidFill>
                  <a:latin typeface="+mn-lt"/>
                  <a:cs typeface="+mn-cs"/>
                </a:rPr>
                <a:t>73 </a:t>
              </a:r>
              <a:r>
                <a:rPr lang="en-US" sz="2000" b="1" dirty="0">
                  <a:solidFill>
                    <a:prstClr val="black"/>
                  </a:solidFill>
                  <a:latin typeface="+mn-lt"/>
                  <a:cs typeface="+mn-cs"/>
                </a:rPr>
                <a:t>in.</a:t>
              </a: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67"/>
            <a:ext cx="8229600" cy="1143000"/>
          </a:xfrm>
        </p:spPr>
        <p:txBody>
          <a:bodyPr>
            <a:normAutofit/>
          </a:bodyPr>
          <a:lstStyle/>
          <a:p>
            <a:r>
              <a:rPr lang="en-US" sz="2600" dirty="0" smtClean="0"/>
              <a:t>In order to be considered for inclusion in the Value-Added model, a characteristic must meet several requirements:</a:t>
            </a:r>
            <a:endParaRPr lang="en-US" sz="2600"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 1: Is this factor outside the gardener’s influence?  </a:t>
            </a:r>
            <a:endParaRPr lang="en-US" dirty="0"/>
          </a:p>
        </p:txBody>
      </p:sp>
      <p:graphicFrame>
        <p:nvGraphicFramePr>
          <p:cNvPr id="4" name="Content Placeholder 3"/>
          <p:cNvGraphicFramePr>
            <a:graphicFrameLocks noGrp="1"/>
          </p:cNvGraphicFramePr>
          <p:nvPr>
            <p:ph sz="quarter" idx="1"/>
          </p:nvPr>
        </p:nvGraphicFramePr>
        <p:xfrm>
          <a:off x="762000" y="2209800"/>
          <a:ext cx="3276600" cy="2225040"/>
        </p:xfrm>
        <a:graphic>
          <a:graphicData uri="http://schemas.openxmlformats.org/drawingml/2006/table">
            <a:tbl>
              <a:tblPr firstRow="1" bandRow="1">
                <a:tableStyleId>{F5AB1C69-6EDB-4FF4-983F-18BD219EF322}</a:tableStyleId>
              </a:tblPr>
              <a:tblGrid>
                <a:gridCol w="3276600"/>
              </a:tblGrid>
              <a:tr h="370840">
                <a:tc>
                  <a:txBody>
                    <a:bodyPr/>
                    <a:lstStyle/>
                    <a:p>
                      <a:pPr algn="ctr"/>
                      <a:r>
                        <a:rPr lang="en-US" dirty="0" smtClean="0"/>
                        <a:t>Outside the gardener’s influence</a:t>
                      </a:r>
                      <a:endParaRPr lang="en-US" dirty="0"/>
                    </a:p>
                  </a:txBody>
                  <a:tcPr/>
                </a:tc>
              </a:tr>
              <a:tr h="370840">
                <a:tc>
                  <a:txBody>
                    <a:bodyPr/>
                    <a:lstStyle/>
                    <a:p>
                      <a:pPr algn="ctr"/>
                      <a:r>
                        <a:rPr lang="en-US" dirty="0" smtClean="0"/>
                        <a:t>Starting</a:t>
                      </a:r>
                      <a:r>
                        <a:rPr lang="en-US" baseline="0" dirty="0" smtClean="0"/>
                        <a:t> tree height</a:t>
                      </a:r>
                      <a:endParaRPr lang="en-US" dirty="0"/>
                    </a:p>
                  </a:txBody>
                  <a:tcPr/>
                </a:tc>
              </a:tr>
              <a:tr h="370840">
                <a:tc>
                  <a:txBody>
                    <a:bodyPr/>
                    <a:lstStyle/>
                    <a:p>
                      <a:pPr algn="ctr"/>
                      <a:r>
                        <a:rPr lang="en-US" dirty="0" smtClean="0"/>
                        <a:t>Rainfall</a:t>
                      </a:r>
                      <a:endParaRPr lang="en-US" dirty="0"/>
                    </a:p>
                  </a:txBody>
                  <a:tcPr/>
                </a:tc>
              </a:tr>
              <a:tr h="370840">
                <a:tc>
                  <a:txBody>
                    <a:bodyPr/>
                    <a:lstStyle/>
                    <a:p>
                      <a:pPr algn="ctr"/>
                      <a:r>
                        <a:rPr lang="en-US" dirty="0" smtClean="0"/>
                        <a:t>Soil Richness</a:t>
                      </a:r>
                      <a:endParaRPr lang="en-US" dirty="0"/>
                    </a:p>
                  </a:txBody>
                  <a:tcPr/>
                </a:tc>
              </a:tr>
              <a:tr h="370840">
                <a:tc>
                  <a:txBody>
                    <a:bodyPr/>
                    <a:lstStyle/>
                    <a:p>
                      <a:pPr algn="ctr"/>
                      <a:r>
                        <a:rPr lang="en-US" dirty="0" smtClean="0"/>
                        <a:t>Temperature</a:t>
                      </a:r>
                      <a:endParaRPr lang="en-US" dirty="0"/>
                    </a:p>
                  </a:txBody>
                  <a:tcPr/>
                </a:tc>
              </a:tr>
              <a:tr h="370840">
                <a:tc>
                  <a:txBody>
                    <a:bodyPr/>
                    <a:lstStyle/>
                    <a:p>
                      <a:pPr algn="ctr"/>
                      <a:r>
                        <a:rPr lang="en-US" dirty="0" smtClean="0"/>
                        <a:t>Starting leaf number</a:t>
                      </a:r>
                      <a:endParaRPr lang="en-US" dirty="0"/>
                    </a:p>
                  </a:txBody>
                  <a:tcPr/>
                </a:tc>
              </a:tr>
            </a:tbl>
          </a:graphicData>
        </a:graphic>
      </p:graphicFrame>
      <p:graphicFrame>
        <p:nvGraphicFramePr>
          <p:cNvPr id="5" name="Content Placeholder 3"/>
          <p:cNvGraphicFramePr>
            <a:graphicFrameLocks/>
          </p:cNvGraphicFramePr>
          <p:nvPr/>
        </p:nvGraphicFramePr>
        <p:xfrm>
          <a:off x="4648200" y="2209800"/>
          <a:ext cx="3276600" cy="2225040"/>
        </p:xfrm>
        <a:graphic>
          <a:graphicData uri="http://schemas.openxmlformats.org/drawingml/2006/table">
            <a:tbl>
              <a:tblPr firstRow="1" bandRow="1">
                <a:tableStyleId>{21E4AEA4-8DFA-4A89-87EB-49C32662AFE0}</a:tableStyleId>
              </a:tblPr>
              <a:tblGrid>
                <a:gridCol w="3276600"/>
              </a:tblGrid>
              <a:tr h="370840">
                <a:tc>
                  <a:txBody>
                    <a:bodyPr/>
                    <a:lstStyle/>
                    <a:p>
                      <a:pPr algn="ctr"/>
                      <a:r>
                        <a:rPr lang="en-US" dirty="0" smtClean="0"/>
                        <a:t>Gardener can influence</a:t>
                      </a:r>
                      <a:endParaRPr lang="en-US" dirty="0"/>
                    </a:p>
                  </a:txBody>
                  <a:tcPr/>
                </a:tc>
              </a:tr>
              <a:tr h="370840">
                <a:tc>
                  <a:txBody>
                    <a:bodyPr/>
                    <a:lstStyle/>
                    <a:p>
                      <a:pPr algn="ctr"/>
                      <a:r>
                        <a:rPr lang="en-US" dirty="0" smtClean="0"/>
                        <a:t>Nitrogen fertilizer</a:t>
                      </a:r>
                      <a:endParaRPr lang="en-US" dirty="0"/>
                    </a:p>
                  </a:txBody>
                  <a:tcPr/>
                </a:tc>
              </a:tr>
              <a:tr h="370840">
                <a:tc>
                  <a:txBody>
                    <a:bodyPr/>
                    <a:lstStyle/>
                    <a:p>
                      <a:pPr algn="ctr"/>
                      <a:r>
                        <a:rPr lang="en-US" dirty="0" smtClean="0"/>
                        <a:t>Pruning</a:t>
                      </a:r>
                      <a:endParaRPr lang="en-US" dirty="0"/>
                    </a:p>
                  </a:txBody>
                  <a:tcPr/>
                </a:tc>
              </a:tr>
              <a:tr h="370840">
                <a:tc>
                  <a:txBody>
                    <a:bodyPr/>
                    <a:lstStyle/>
                    <a:p>
                      <a:pPr algn="ctr"/>
                      <a:r>
                        <a:rPr lang="en-US" dirty="0" smtClean="0"/>
                        <a:t>Insecticide</a:t>
                      </a:r>
                      <a:endParaRPr lang="en-US" dirty="0"/>
                    </a:p>
                  </a:txBody>
                  <a:tcPr/>
                </a:tc>
              </a:tr>
              <a:tr h="370840">
                <a:tc>
                  <a:txBody>
                    <a:bodyPr/>
                    <a:lstStyle/>
                    <a:p>
                      <a:pPr algn="ctr"/>
                      <a:r>
                        <a:rPr lang="en-US" dirty="0" smtClean="0"/>
                        <a:t>Watering</a:t>
                      </a:r>
                      <a:endParaRPr lang="en-US" dirty="0"/>
                    </a:p>
                  </a:txBody>
                  <a:tcPr/>
                </a:tc>
              </a:tr>
              <a:tr h="370840">
                <a:tc>
                  <a:txBody>
                    <a:bodyPr/>
                    <a:lstStyle/>
                    <a:p>
                      <a:pPr algn="ctr"/>
                      <a:r>
                        <a:rPr lang="en-US" dirty="0" smtClean="0"/>
                        <a:t>Mulching</a:t>
                      </a:r>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 2: Do we have reliable data?  </a:t>
            </a:r>
            <a:endParaRPr lang="en-US" dirty="0"/>
          </a:p>
        </p:txBody>
      </p:sp>
      <p:graphicFrame>
        <p:nvGraphicFramePr>
          <p:cNvPr id="4" name="Content Placeholder 3"/>
          <p:cNvGraphicFramePr>
            <a:graphicFrameLocks noGrp="1"/>
          </p:cNvGraphicFramePr>
          <p:nvPr>
            <p:ph sz="quarter" idx="1"/>
          </p:nvPr>
        </p:nvGraphicFramePr>
        <p:xfrm>
          <a:off x="990600" y="2209800"/>
          <a:ext cx="7162800" cy="313436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r>
                        <a:rPr lang="en-US" dirty="0" smtClean="0"/>
                        <a:t>Category</a:t>
                      </a:r>
                      <a:endParaRPr lang="en-US" dirty="0"/>
                    </a:p>
                  </a:txBody>
                  <a:tcPr/>
                </a:tc>
                <a:tc>
                  <a:txBody>
                    <a:bodyPr/>
                    <a:lstStyle/>
                    <a:p>
                      <a:pPr algn="ctr"/>
                      <a:r>
                        <a:rPr lang="en-US" dirty="0" smtClean="0"/>
                        <a:t>Measurement</a:t>
                      </a:r>
                      <a:endParaRPr lang="en-US" dirty="0"/>
                    </a:p>
                  </a:txBody>
                  <a:tcPr/>
                </a:tc>
                <a:tc>
                  <a:txBody>
                    <a:bodyPr/>
                    <a:lstStyle/>
                    <a:p>
                      <a:pPr algn="ctr"/>
                      <a:r>
                        <a:rPr lang="en-US" dirty="0" smtClean="0"/>
                        <a:t>Coverage</a:t>
                      </a:r>
                      <a:endParaRPr lang="en-US" dirty="0"/>
                    </a:p>
                  </a:txBody>
                  <a:tcPr/>
                </a:tc>
              </a:tr>
              <a:tr h="370840">
                <a:tc>
                  <a:txBody>
                    <a:bodyPr/>
                    <a:lstStyle/>
                    <a:p>
                      <a:pPr algn="ctr"/>
                      <a:r>
                        <a:rPr lang="en-US" dirty="0" smtClean="0"/>
                        <a:t>Yearly</a:t>
                      </a:r>
                      <a:r>
                        <a:rPr lang="en-US" baseline="0" dirty="0" smtClean="0"/>
                        <a:t> record of tree height</a:t>
                      </a:r>
                      <a:endParaRPr lang="en-US" dirty="0"/>
                    </a:p>
                  </a:txBody>
                  <a:tcPr/>
                </a:tc>
                <a:tc>
                  <a:txBody>
                    <a:bodyPr/>
                    <a:lstStyle/>
                    <a:p>
                      <a:pPr algn="ctr"/>
                      <a:r>
                        <a:rPr lang="en-US" dirty="0" smtClean="0"/>
                        <a:t>Height</a:t>
                      </a:r>
                      <a:r>
                        <a:rPr lang="en-US" baseline="0" dirty="0" smtClean="0"/>
                        <a:t> (Inches)</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Rainfall</a:t>
                      </a:r>
                      <a:endParaRPr lang="en-US" dirty="0"/>
                    </a:p>
                  </a:txBody>
                  <a:tcPr/>
                </a:tc>
                <a:tc>
                  <a:txBody>
                    <a:bodyPr/>
                    <a:lstStyle/>
                    <a:p>
                      <a:pPr algn="ctr"/>
                      <a:r>
                        <a:rPr lang="en-US" baseline="0" dirty="0" smtClean="0"/>
                        <a:t>Rainfall (Inches)</a:t>
                      </a:r>
                      <a:endParaRPr lang="en-US" dirty="0"/>
                    </a:p>
                  </a:txBody>
                  <a:tcPr/>
                </a:tc>
                <a:tc>
                  <a:txBody>
                    <a:bodyPr/>
                    <a:lstStyle/>
                    <a:p>
                      <a:pPr algn="ctr"/>
                      <a:r>
                        <a:rPr lang="en-US" dirty="0" smtClean="0"/>
                        <a:t>98%</a:t>
                      </a:r>
                      <a:endParaRPr lang="en-US" dirty="0"/>
                    </a:p>
                  </a:txBody>
                  <a:tcPr/>
                </a:tc>
              </a:tr>
              <a:tr h="370840">
                <a:tc>
                  <a:txBody>
                    <a:bodyPr/>
                    <a:lstStyle/>
                    <a:p>
                      <a:pPr algn="ctr"/>
                      <a:r>
                        <a:rPr lang="en-US" dirty="0" smtClean="0"/>
                        <a:t>Soil Richness</a:t>
                      </a:r>
                      <a:endParaRPr lang="en-US" dirty="0"/>
                    </a:p>
                  </a:txBody>
                  <a:tcPr/>
                </a:tc>
                <a:tc>
                  <a:txBody>
                    <a:bodyPr/>
                    <a:lstStyle/>
                    <a:p>
                      <a:pPr algn="ctr"/>
                      <a:r>
                        <a:rPr lang="en-US" dirty="0" smtClean="0"/>
                        <a:t>Plant</a:t>
                      </a:r>
                      <a:r>
                        <a:rPr lang="en-US" baseline="0" dirty="0" smtClean="0"/>
                        <a:t> Nutrients (PPM)</a:t>
                      </a:r>
                      <a:endParaRPr lang="en-US" dirty="0"/>
                    </a:p>
                  </a:txBody>
                  <a:tcPr/>
                </a:tc>
                <a:tc>
                  <a:txBody>
                    <a:bodyPr/>
                    <a:lstStyle/>
                    <a:p>
                      <a:pPr algn="ctr"/>
                      <a:r>
                        <a:rPr lang="en-US" dirty="0" smtClean="0"/>
                        <a:t>96%</a:t>
                      </a:r>
                      <a:endParaRPr lang="en-US" dirty="0"/>
                    </a:p>
                  </a:txBody>
                  <a:tcPr/>
                </a:tc>
              </a:tr>
              <a:tr h="370840">
                <a:tc>
                  <a:txBody>
                    <a:bodyPr/>
                    <a:lstStyle/>
                    <a:p>
                      <a:pPr algn="ctr"/>
                      <a:r>
                        <a:rPr lang="en-US" dirty="0" smtClean="0"/>
                        <a:t>Temperature</a:t>
                      </a:r>
                      <a:endParaRPr lang="en-US" dirty="0"/>
                    </a:p>
                  </a:txBody>
                  <a:tcPr/>
                </a:tc>
                <a:tc>
                  <a:txBody>
                    <a:bodyPr/>
                    <a:lstStyle/>
                    <a:p>
                      <a:pPr algn="ctr"/>
                      <a:r>
                        <a:rPr lang="en-US" dirty="0" smtClean="0"/>
                        <a:t>Average Temperature (Degrees</a:t>
                      </a:r>
                      <a:r>
                        <a:rPr lang="en-US" baseline="0" dirty="0" smtClean="0"/>
                        <a:t> Celsius)</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Starting leaf number</a:t>
                      </a:r>
                      <a:endParaRPr lang="en-US" dirty="0"/>
                    </a:p>
                  </a:txBody>
                  <a:tcPr>
                    <a:solidFill>
                      <a:schemeClr val="accent2">
                        <a:lumMod val="40000"/>
                        <a:lumOff val="60000"/>
                      </a:schemeClr>
                    </a:solidFill>
                  </a:tcPr>
                </a:tc>
                <a:tc>
                  <a:txBody>
                    <a:bodyPr/>
                    <a:lstStyle/>
                    <a:p>
                      <a:pPr algn="ctr"/>
                      <a:r>
                        <a:rPr lang="en-US" dirty="0" smtClean="0"/>
                        <a:t>Individual Leaf Count</a:t>
                      </a:r>
                      <a:endParaRPr lang="en-US" dirty="0"/>
                    </a:p>
                  </a:txBody>
                  <a:tcPr>
                    <a:solidFill>
                      <a:schemeClr val="accent2">
                        <a:lumMod val="40000"/>
                        <a:lumOff val="60000"/>
                      </a:schemeClr>
                    </a:solidFill>
                  </a:tcPr>
                </a:tc>
                <a:tc>
                  <a:txBody>
                    <a:bodyPr/>
                    <a:lstStyle/>
                    <a:p>
                      <a:pPr algn="ctr"/>
                      <a:r>
                        <a:rPr lang="en-US" dirty="0" smtClean="0"/>
                        <a:t>7%</a:t>
                      </a:r>
                      <a:endParaRPr lang="en-US" dirty="0"/>
                    </a:p>
                  </a:txBody>
                  <a:tcPr>
                    <a:solidFill>
                      <a:schemeClr val="accent2">
                        <a:lumMod val="40000"/>
                        <a:lumOff val="60000"/>
                      </a:schemeClr>
                    </a:solidFill>
                  </a:tcPr>
                </a:tc>
              </a:tr>
              <a:tr h="370840">
                <a:tc>
                  <a:txBody>
                    <a:bodyPr/>
                    <a:lstStyle/>
                    <a:p>
                      <a:pPr algn="ctr"/>
                      <a:r>
                        <a:rPr lang="en-US" dirty="0" smtClean="0"/>
                        <a:t>Canopy diameter</a:t>
                      </a:r>
                      <a:endParaRPr lang="en-US" dirty="0"/>
                    </a:p>
                  </a:txBody>
                  <a:tcPr/>
                </a:tc>
                <a:tc>
                  <a:txBody>
                    <a:bodyPr/>
                    <a:lstStyle/>
                    <a:p>
                      <a:pPr algn="ctr"/>
                      <a:r>
                        <a:rPr lang="en-US" dirty="0" smtClean="0"/>
                        <a:t>Diameter (Inches)</a:t>
                      </a:r>
                      <a:endParaRPr lang="en-US" dirty="0"/>
                    </a:p>
                  </a:txBody>
                  <a:tcPr/>
                </a:tc>
                <a:tc>
                  <a:txBody>
                    <a:bodyPr/>
                    <a:lstStyle/>
                    <a:p>
                      <a:pPr algn="ctr"/>
                      <a:r>
                        <a:rPr lang="en-US" dirty="0" smtClean="0"/>
                        <a:t>97%</a:t>
                      </a:r>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Oak Tree Analogy Expansion</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What about tall or short trees?</a:t>
            </a:r>
          </a:p>
          <a:p>
            <a:pPr lvl="1"/>
            <a:r>
              <a:rPr lang="en-US" dirty="0" smtClean="0"/>
              <a:t>(high or low achieving students)</a:t>
            </a:r>
          </a:p>
          <a:p>
            <a:pPr marL="514350" indent="-514350">
              <a:buFont typeface="+mj-lt"/>
              <a:buAutoNum type="arabicPeriod"/>
            </a:pPr>
            <a:r>
              <a:rPr lang="en-US" dirty="0" smtClean="0"/>
              <a:t>How does VARC choose what to control for?</a:t>
            </a:r>
          </a:p>
          <a:p>
            <a:pPr lvl="1"/>
            <a:r>
              <a:rPr lang="en-US" dirty="0" smtClean="0"/>
              <a:t>(proxy measurements for causal factors)</a:t>
            </a:r>
          </a:p>
          <a:p>
            <a:pPr marL="514350" indent="-514350">
              <a:buFont typeface="+mj-lt"/>
              <a:buAutoNum type="arabicPeriod"/>
            </a:pPr>
            <a:r>
              <a:rPr lang="en-US" dirty="0" smtClean="0"/>
              <a:t>What if a gardener just gets lucky or unlucky?</a:t>
            </a:r>
          </a:p>
          <a:p>
            <a:pPr lvl="1"/>
            <a:r>
              <a:rPr lang="en-US" dirty="0" smtClean="0"/>
              <a:t>(groups of students and confidence intervals)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 3: Can we approximate it with other data?  </a:t>
            </a:r>
            <a:endParaRPr lang="en-US" dirty="0"/>
          </a:p>
        </p:txBody>
      </p:sp>
      <p:graphicFrame>
        <p:nvGraphicFramePr>
          <p:cNvPr id="4" name="Content Placeholder 3"/>
          <p:cNvGraphicFramePr>
            <a:graphicFrameLocks noGrp="1"/>
          </p:cNvGraphicFramePr>
          <p:nvPr>
            <p:ph sz="quarter" idx="1"/>
          </p:nvPr>
        </p:nvGraphicFramePr>
        <p:xfrm>
          <a:off x="990600" y="2209800"/>
          <a:ext cx="7162800" cy="313436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r>
                        <a:rPr lang="en-US" dirty="0" smtClean="0"/>
                        <a:t>Category</a:t>
                      </a:r>
                      <a:endParaRPr lang="en-US" dirty="0"/>
                    </a:p>
                  </a:txBody>
                  <a:tcPr/>
                </a:tc>
                <a:tc>
                  <a:txBody>
                    <a:bodyPr/>
                    <a:lstStyle/>
                    <a:p>
                      <a:pPr algn="ctr"/>
                      <a:r>
                        <a:rPr lang="en-US" dirty="0" smtClean="0"/>
                        <a:t>Measurement</a:t>
                      </a:r>
                      <a:endParaRPr lang="en-US" dirty="0"/>
                    </a:p>
                  </a:txBody>
                  <a:tcPr/>
                </a:tc>
                <a:tc>
                  <a:txBody>
                    <a:bodyPr/>
                    <a:lstStyle/>
                    <a:p>
                      <a:pPr algn="ctr"/>
                      <a:r>
                        <a:rPr lang="en-US" dirty="0" smtClean="0"/>
                        <a:t>Coverage</a:t>
                      </a:r>
                      <a:endParaRPr lang="en-US" dirty="0"/>
                    </a:p>
                  </a:txBody>
                  <a:tcPr/>
                </a:tc>
              </a:tr>
              <a:tr h="370840">
                <a:tc>
                  <a:txBody>
                    <a:bodyPr/>
                    <a:lstStyle/>
                    <a:p>
                      <a:pPr algn="ctr"/>
                      <a:r>
                        <a:rPr lang="en-US" dirty="0" smtClean="0"/>
                        <a:t>Yearly</a:t>
                      </a:r>
                      <a:r>
                        <a:rPr lang="en-US" baseline="0" dirty="0" smtClean="0"/>
                        <a:t> record of tree height</a:t>
                      </a:r>
                      <a:endParaRPr lang="en-US" dirty="0"/>
                    </a:p>
                  </a:txBody>
                  <a:tcPr/>
                </a:tc>
                <a:tc>
                  <a:txBody>
                    <a:bodyPr/>
                    <a:lstStyle/>
                    <a:p>
                      <a:pPr algn="ctr"/>
                      <a:r>
                        <a:rPr lang="en-US" dirty="0" smtClean="0"/>
                        <a:t>Height</a:t>
                      </a:r>
                      <a:r>
                        <a:rPr lang="en-US" baseline="0" dirty="0" smtClean="0"/>
                        <a:t> (Inches)</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Rainfall</a:t>
                      </a:r>
                      <a:endParaRPr lang="en-US" dirty="0"/>
                    </a:p>
                  </a:txBody>
                  <a:tcPr/>
                </a:tc>
                <a:tc>
                  <a:txBody>
                    <a:bodyPr/>
                    <a:lstStyle/>
                    <a:p>
                      <a:pPr algn="ctr"/>
                      <a:r>
                        <a:rPr lang="en-US" baseline="0" dirty="0" smtClean="0"/>
                        <a:t>Rainfall (Inches)</a:t>
                      </a:r>
                      <a:endParaRPr lang="en-US" dirty="0"/>
                    </a:p>
                  </a:txBody>
                  <a:tcPr/>
                </a:tc>
                <a:tc>
                  <a:txBody>
                    <a:bodyPr/>
                    <a:lstStyle/>
                    <a:p>
                      <a:pPr algn="ctr"/>
                      <a:r>
                        <a:rPr lang="en-US" dirty="0" smtClean="0"/>
                        <a:t>98%</a:t>
                      </a:r>
                      <a:endParaRPr lang="en-US" dirty="0"/>
                    </a:p>
                  </a:txBody>
                  <a:tcPr/>
                </a:tc>
              </a:tr>
              <a:tr h="370840">
                <a:tc>
                  <a:txBody>
                    <a:bodyPr/>
                    <a:lstStyle/>
                    <a:p>
                      <a:pPr algn="ctr"/>
                      <a:r>
                        <a:rPr lang="en-US" dirty="0" smtClean="0"/>
                        <a:t>Soil Richness</a:t>
                      </a:r>
                      <a:endParaRPr lang="en-US" dirty="0"/>
                    </a:p>
                  </a:txBody>
                  <a:tcPr/>
                </a:tc>
                <a:tc>
                  <a:txBody>
                    <a:bodyPr/>
                    <a:lstStyle/>
                    <a:p>
                      <a:pPr algn="ctr"/>
                      <a:r>
                        <a:rPr lang="en-US" dirty="0" smtClean="0"/>
                        <a:t>Plant</a:t>
                      </a:r>
                      <a:r>
                        <a:rPr lang="en-US" baseline="0" dirty="0" smtClean="0"/>
                        <a:t> Nutrients (PPM)</a:t>
                      </a:r>
                      <a:endParaRPr lang="en-US" dirty="0"/>
                    </a:p>
                  </a:txBody>
                  <a:tcPr/>
                </a:tc>
                <a:tc>
                  <a:txBody>
                    <a:bodyPr/>
                    <a:lstStyle/>
                    <a:p>
                      <a:pPr algn="ctr"/>
                      <a:r>
                        <a:rPr lang="en-US" dirty="0" smtClean="0"/>
                        <a:t>96%</a:t>
                      </a:r>
                      <a:endParaRPr lang="en-US" dirty="0"/>
                    </a:p>
                  </a:txBody>
                  <a:tcPr/>
                </a:tc>
              </a:tr>
              <a:tr h="370840">
                <a:tc>
                  <a:txBody>
                    <a:bodyPr/>
                    <a:lstStyle/>
                    <a:p>
                      <a:pPr algn="ctr"/>
                      <a:r>
                        <a:rPr lang="en-US" dirty="0" smtClean="0"/>
                        <a:t>Temperature</a:t>
                      </a:r>
                      <a:endParaRPr lang="en-US" dirty="0"/>
                    </a:p>
                  </a:txBody>
                  <a:tcPr/>
                </a:tc>
                <a:tc>
                  <a:txBody>
                    <a:bodyPr/>
                    <a:lstStyle/>
                    <a:p>
                      <a:pPr algn="ctr"/>
                      <a:r>
                        <a:rPr lang="en-US" dirty="0" smtClean="0"/>
                        <a:t>Average Temperature (Degrees</a:t>
                      </a:r>
                      <a:r>
                        <a:rPr lang="en-US" baseline="0" dirty="0" smtClean="0"/>
                        <a:t> Celsius)</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Starting leaf number</a:t>
                      </a:r>
                      <a:endParaRPr lang="en-US" dirty="0"/>
                    </a:p>
                  </a:txBody>
                  <a:tcPr>
                    <a:solidFill>
                      <a:schemeClr val="accent2">
                        <a:lumMod val="40000"/>
                        <a:lumOff val="60000"/>
                      </a:schemeClr>
                    </a:solidFill>
                  </a:tcPr>
                </a:tc>
                <a:tc>
                  <a:txBody>
                    <a:bodyPr/>
                    <a:lstStyle/>
                    <a:p>
                      <a:pPr algn="ctr"/>
                      <a:r>
                        <a:rPr lang="en-US" dirty="0" smtClean="0"/>
                        <a:t>Individual Leaf Count</a:t>
                      </a:r>
                      <a:endParaRPr lang="en-US" dirty="0"/>
                    </a:p>
                  </a:txBody>
                  <a:tcPr>
                    <a:solidFill>
                      <a:schemeClr val="accent2">
                        <a:lumMod val="40000"/>
                        <a:lumOff val="60000"/>
                      </a:schemeClr>
                    </a:solidFill>
                  </a:tcPr>
                </a:tc>
                <a:tc>
                  <a:txBody>
                    <a:bodyPr/>
                    <a:lstStyle/>
                    <a:p>
                      <a:pPr algn="ctr"/>
                      <a:r>
                        <a:rPr lang="en-US" dirty="0" smtClean="0"/>
                        <a:t>7%</a:t>
                      </a:r>
                      <a:endParaRPr lang="en-US" dirty="0"/>
                    </a:p>
                  </a:txBody>
                  <a:tcPr>
                    <a:solidFill>
                      <a:schemeClr val="accent2">
                        <a:lumMod val="40000"/>
                        <a:lumOff val="60000"/>
                      </a:schemeClr>
                    </a:solidFill>
                  </a:tcPr>
                </a:tc>
              </a:tr>
              <a:tr h="370840">
                <a:tc>
                  <a:txBody>
                    <a:bodyPr/>
                    <a:lstStyle/>
                    <a:p>
                      <a:pPr algn="ctr"/>
                      <a:r>
                        <a:rPr lang="en-US" dirty="0" smtClean="0"/>
                        <a:t>Canopy diameter</a:t>
                      </a:r>
                      <a:endParaRPr lang="en-US" dirty="0"/>
                    </a:p>
                  </a:txBody>
                  <a:tcPr/>
                </a:tc>
                <a:tc>
                  <a:txBody>
                    <a:bodyPr/>
                    <a:lstStyle/>
                    <a:p>
                      <a:pPr algn="ctr"/>
                      <a:r>
                        <a:rPr lang="en-US" dirty="0" smtClean="0"/>
                        <a:t>Diameter (Inches)</a:t>
                      </a:r>
                      <a:endParaRPr lang="en-US" dirty="0"/>
                    </a:p>
                  </a:txBody>
                  <a:tcPr/>
                </a:tc>
                <a:tc>
                  <a:txBody>
                    <a:bodyPr/>
                    <a:lstStyle/>
                    <a:p>
                      <a:pPr algn="ctr"/>
                      <a:r>
                        <a:rPr lang="en-US" dirty="0" smtClean="0"/>
                        <a:t>97%</a:t>
                      </a:r>
                      <a:endParaRPr lang="en-US" dirty="0"/>
                    </a:p>
                  </a:txBody>
                  <a:tcPr/>
                </a:tc>
              </a:tr>
            </a:tbl>
          </a:graphicData>
        </a:graphic>
      </p:graphicFrame>
      <p:sp>
        <p:nvSpPr>
          <p:cNvPr id="5" name="Right Arrow 4"/>
          <p:cNvSpPr/>
          <p:nvPr/>
        </p:nvSpPr>
        <p:spPr>
          <a:xfrm>
            <a:off x="304800" y="4724400"/>
            <a:ext cx="978408" cy="7894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a:t>
            </a:r>
            <a:endParaRPr lang="en-US" sz="28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6416"/>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9144000" cy="400110"/>
          </a:xfrm>
          <a:prstGeom prst="rect">
            <a:avLst/>
          </a:prstGeom>
          <a:noFill/>
          <a:ln w="9525">
            <a:noFill/>
            <a:miter lim="800000"/>
            <a:headEnd/>
            <a:tailEnd/>
          </a:ln>
        </p:spPr>
        <p:txBody>
          <a:bodyPr>
            <a:spAutoFit/>
          </a:bodyPr>
          <a:lstStyle/>
          <a:p>
            <a:pPr marL="514350" indent="-514350" algn="ctr"/>
            <a:r>
              <a:rPr lang="en-US" sz="2000" b="1" dirty="0" smtClean="0">
                <a:latin typeface="+mn-lt"/>
              </a:rPr>
              <a:t>Canopy diameter as a proxy for leaf count</a:t>
            </a:r>
          </a:p>
        </p:txBody>
      </p:sp>
      <p:sp>
        <p:nvSpPr>
          <p:cNvPr id="11" name="Using"/>
          <p:cNvSpPr txBox="1">
            <a:spLocks noChangeArrowheads="1"/>
          </p:cNvSpPr>
          <p:nvPr/>
        </p:nvSpPr>
        <p:spPr bwMode="auto">
          <a:xfrm>
            <a:off x="0" y="381000"/>
            <a:ext cx="9144000" cy="2308324"/>
          </a:xfrm>
          <a:prstGeom prst="rect">
            <a:avLst/>
          </a:prstGeom>
          <a:noFill/>
          <a:ln w="9525">
            <a:noFill/>
            <a:miter lim="800000"/>
            <a:headEnd/>
            <a:tailEnd/>
          </a:ln>
        </p:spPr>
        <p:txBody>
          <a:bodyPr>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The data we do have available about canopy diameter might help us measure the effect of leaf number.</a:t>
            </a:r>
          </a:p>
          <a:p>
            <a:pPr lvl="1">
              <a:buFont typeface="Arial" charset="0"/>
              <a:buChar char="•"/>
            </a:pPr>
            <a:r>
              <a:rPr lang="en-US" dirty="0" smtClean="0">
                <a:solidFill>
                  <a:srgbClr val="000000"/>
                </a:solidFill>
                <a:latin typeface="Calibri" pitchFamily="34" charset="0"/>
              </a:rPr>
              <a:t> The canopy diameter might also be picking up other factors that may influence tree growth.</a:t>
            </a:r>
          </a:p>
          <a:p>
            <a:pPr lvl="1">
              <a:buFont typeface="Arial" charset="0"/>
              <a:buChar char="•"/>
            </a:pPr>
            <a:r>
              <a:rPr lang="en-US" dirty="0" smtClean="0">
                <a:solidFill>
                  <a:srgbClr val="000000"/>
                </a:solidFill>
                <a:latin typeface="Calibri" pitchFamily="34" charset="0"/>
              </a:rPr>
              <a:t> We will check its relationship to growth to determine if it is a candidate for inclusion in the model.</a:t>
            </a:r>
          </a:p>
          <a:p>
            <a:pPr lvl="1">
              <a:buFont typeface="Arial" charset="0"/>
              <a:buChar char="•"/>
            </a:pPr>
            <a:endParaRPr lang="en-US" dirty="0" smtClean="0">
              <a:solidFill>
                <a:srgbClr val="000000"/>
              </a:solidFill>
              <a:latin typeface="Calibri" pitchFamily="34" charset="0"/>
            </a:endParaRPr>
          </a:p>
          <a:p>
            <a:pPr lvl="1">
              <a:buFont typeface="Arial" charset="0"/>
              <a:buChar char="•"/>
            </a:pPr>
            <a:endParaRPr lang="en-US" dirty="0">
              <a:solidFill>
                <a:srgbClr val="000000"/>
              </a:solidFill>
              <a:latin typeface="Calibri" pitchFamily="34" charset="0"/>
            </a:endParaRPr>
          </a:p>
        </p:txBody>
      </p:sp>
      <p:pic>
        <p:nvPicPr>
          <p:cNvPr id="21518" name="Gardener A" descr="Gardener A.png"/>
          <p:cNvPicPr>
            <a:picLocks noChangeAspect="1"/>
          </p:cNvPicPr>
          <p:nvPr/>
        </p:nvPicPr>
        <p:blipFill>
          <a:blip r:embed="rId4" cstate="print"/>
          <a:stretch>
            <a:fillRect/>
          </a:stretch>
        </p:blipFill>
        <p:spPr bwMode="auto">
          <a:xfrm>
            <a:off x="339012" y="2937648"/>
            <a:ext cx="527047" cy="1393548"/>
          </a:xfrm>
          <a:prstGeom prst="rect">
            <a:avLst/>
          </a:prstGeom>
          <a:noFill/>
          <a:ln>
            <a:noFill/>
          </a:ln>
        </p:spPr>
      </p:pic>
      <p:pic>
        <p:nvPicPr>
          <p:cNvPr id="21516" name="Gardener B" descr="Gardeners B.png"/>
          <p:cNvPicPr>
            <a:picLocks noChangeAspect="1"/>
          </p:cNvPicPr>
          <p:nvPr/>
        </p:nvPicPr>
        <p:blipFill>
          <a:blip r:embed="rId5" cstate="print"/>
          <a:stretch>
            <a:fillRect/>
          </a:stretch>
        </p:blipFill>
        <p:spPr bwMode="auto">
          <a:xfrm>
            <a:off x="8270303" y="2935882"/>
            <a:ext cx="518114" cy="1393548"/>
          </a:xfrm>
          <a:prstGeom prst="rect">
            <a:avLst/>
          </a:prstGeom>
          <a:noFill/>
          <a:ln>
            <a:noFill/>
          </a:ln>
        </p:spPr>
      </p:pic>
      <p:pic>
        <p:nvPicPr>
          <p:cNvPr id="24" name="Picture 23" descr="Just Tall.png"/>
          <p:cNvPicPr>
            <a:picLocks noChangeAspect="1"/>
          </p:cNvPicPr>
          <p:nvPr/>
        </p:nvPicPr>
        <p:blipFill>
          <a:blip r:embed="rId6" cstate="print"/>
          <a:stretch>
            <a:fillRect/>
          </a:stretch>
        </p:blipFill>
        <p:spPr>
          <a:xfrm>
            <a:off x="4724793" y="2477869"/>
            <a:ext cx="2742807" cy="3484301"/>
          </a:xfrm>
          <a:prstGeom prst="rect">
            <a:avLst/>
          </a:prstGeom>
        </p:spPr>
      </p:pic>
      <p:sp>
        <p:nvSpPr>
          <p:cNvPr id="26" name="TextBox 25"/>
          <p:cNvSpPr txBox="1"/>
          <p:nvPr/>
        </p:nvSpPr>
        <p:spPr>
          <a:xfrm>
            <a:off x="2444812" y="6059269"/>
            <a:ext cx="825867" cy="646331"/>
          </a:xfrm>
          <a:prstGeom prst="rect">
            <a:avLst/>
          </a:prstGeom>
          <a:noFill/>
        </p:spPr>
        <p:txBody>
          <a:bodyPr wrap="none" rtlCol="0">
            <a:spAutoFit/>
          </a:bodyPr>
          <a:lstStyle/>
          <a:p>
            <a:pPr algn="ctr"/>
            <a:r>
              <a:rPr lang="en-US" dirty="0" smtClean="0"/>
              <a:t>Oak E</a:t>
            </a:r>
          </a:p>
          <a:p>
            <a:pPr algn="ctr"/>
            <a:r>
              <a:rPr lang="en-US" dirty="0" smtClean="0"/>
              <a:t>Age 5</a:t>
            </a:r>
            <a:endParaRPr lang="en-US" dirty="0"/>
          </a:p>
        </p:txBody>
      </p:sp>
      <p:sp>
        <p:nvSpPr>
          <p:cNvPr id="27" name="TextBox 26"/>
          <p:cNvSpPr txBox="1"/>
          <p:nvPr/>
        </p:nvSpPr>
        <p:spPr>
          <a:xfrm>
            <a:off x="5575424" y="6059269"/>
            <a:ext cx="813043" cy="646331"/>
          </a:xfrm>
          <a:prstGeom prst="rect">
            <a:avLst/>
          </a:prstGeom>
          <a:noFill/>
        </p:spPr>
        <p:txBody>
          <a:bodyPr wrap="none" rtlCol="0">
            <a:spAutoFit/>
          </a:bodyPr>
          <a:lstStyle/>
          <a:p>
            <a:pPr algn="ctr"/>
            <a:r>
              <a:rPr lang="en-US" dirty="0" smtClean="0"/>
              <a:t>Oak F</a:t>
            </a:r>
          </a:p>
          <a:p>
            <a:pPr algn="ctr"/>
            <a:r>
              <a:rPr lang="en-US" dirty="0" smtClean="0"/>
              <a:t>Age 5</a:t>
            </a:r>
            <a:endParaRPr lang="en-US" dirty="0"/>
          </a:p>
        </p:txBody>
      </p:sp>
      <p:pic>
        <p:nvPicPr>
          <p:cNvPr id="22" name="Picture 21" descr="Just Thin.png"/>
          <p:cNvPicPr>
            <a:picLocks noChangeAspect="1"/>
          </p:cNvPicPr>
          <p:nvPr/>
        </p:nvPicPr>
        <p:blipFill>
          <a:blip r:embed="rId7" cstate="print"/>
          <a:stretch>
            <a:fillRect/>
          </a:stretch>
        </p:blipFill>
        <p:spPr>
          <a:xfrm>
            <a:off x="1905000" y="2477869"/>
            <a:ext cx="1591318" cy="3505200"/>
          </a:xfrm>
          <a:prstGeom prst="rect">
            <a:avLst/>
          </a:prstGeom>
        </p:spPr>
      </p:pic>
      <p:sp>
        <p:nvSpPr>
          <p:cNvPr id="31" name="Gar A Label"/>
          <p:cNvSpPr txBox="1">
            <a:spLocks noChangeArrowheads="1"/>
          </p:cNvSpPr>
          <p:nvPr/>
        </p:nvSpPr>
        <p:spPr bwMode="auto">
          <a:xfrm>
            <a:off x="0" y="2551113"/>
            <a:ext cx="1354538" cy="400110"/>
          </a:xfrm>
          <a:prstGeom prst="rect">
            <a:avLst/>
          </a:prstGeom>
          <a:noFill/>
          <a:ln w="9525">
            <a:noFill/>
            <a:miter lim="800000"/>
            <a:headEnd/>
            <a:tailEnd/>
          </a:ln>
        </p:spPr>
        <p:txBody>
          <a:bodyPr wrap="none">
            <a:spAutoFit/>
          </a:bodyPr>
          <a:lstStyle/>
          <a:p>
            <a:r>
              <a:rPr lang="en-US" sz="2000" dirty="0">
                <a:solidFill>
                  <a:srgbClr val="5B7F00"/>
                </a:solidFill>
                <a:latin typeface="Calibri" pitchFamily="34" charset="0"/>
              </a:rPr>
              <a:t>Gardener </a:t>
            </a:r>
            <a:r>
              <a:rPr lang="en-US" sz="2000" dirty="0" smtClean="0">
                <a:solidFill>
                  <a:srgbClr val="5B7F00"/>
                </a:solidFill>
                <a:latin typeface="Calibri" pitchFamily="34" charset="0"/>
              </a:rPr>
              <a:t>E</a:t>
            </a:r>
            <a:endParaRPr lang="en-US" sz="2000" dirty="0">
              <a:solidFill>
                <a:srgbClr val="5B7F00"/>
              </a:solidFill>
              <a:latin typeface="Calibri" pitchFamily="34" charset="0"/>
            </a:endParaRPr>
          </a:p>
        </p:txBody>
      </p:sp>
      <p:sp>
        <p:nvSpPr>
          <p:cNvPr id="32" name="Gar B Label"/>
          <p:cNvSpPr txBox="1">
            <a:spLocks noChangeArrowheads="1"/>
          </p:cNvSpPr>
          <p:nvPr/>
        </p:nvSpPr>
        <p:spPr bwMode="auto">
          <a:xfrm>
            <a:off x="7751763" y="2546350"/>
            <a:ext cx="1348126" cy="400110"/>
          </a:xfrm>
          <a:prstGeom prst="rect">
            <a:avLst/>
          </a:prstGeom>
          <a:noFill/>
          <a:ln w="9525">
            <a:noFill/>
            <a:miter lim="800000"/>
            <a:headEnd/>
            <a:tailEnd/>
          </a:ln>
        </p:spPr>
        <p:txBody>
          <a:bodyPr wrap="none">
            <a:spAutoFit/>
          </a:bodyPr>
          <a:lstStyle/>
          <a:p>
            <a:r>
              <a:rPr lang="en-US" sz="2000" dirty="0">
                <a:solidFill>
                  <a:srgbClr val="7C4800"/>
                </a:solidFill>
                <a:latin typeface="Calibri" pitchFamily="34" charset="0"/>
              </a:rPr>
              <a:t>Gardener </a:t>
            </a:r>
            <a:r>
              <a:rPr lang="en-US" sz="2000" dirty="0" smtClean="0">
                <a:solidFill>
                  <a:srgbClr val="7C4800"/>
                </a:solidFill>
                <a:latin typeface="Calibri" pitchFamily="34" charset="0"/>
              </a:rPr>
              <a:t>F</a:t>
            </a:r>
            <a:endParaRPr lang="en-US" sz="2000" dirty="0">
              <a:solidFill>
                <a:srgbClr val="7C4800"/>
              </a:solidFill>
              <a:latin typeface="Calibri" pitchFamily="34" charset="0"/>
            </a:endParaRPr>
          </a:p>
        </p:txBody>
      </p:sp>
      <p:sp>
        <p:nvSpPr>
          <p:cNvPr id="48" name="Right Bracket 47"/>
          <p:cNvSpPr/>
          <p:nvPr/>
        </p:nvSpPr>
        <p:spPr>
          <a:xfrm rot="5400000">
            <a:off x="2247900" y="3771902"/>
            <a:ext cx="914398" cy="1600200"/>
          </a:xfrm>
          <a:prstGeom prst="rightBracket">
            <a:avLst/>
          </a:prstGeom>
          <a:noFill/>
          <a:ln w="4445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19" name="Right Bracket 18"/>
          <p:cNvSpPr/>
          <p:nvPr/>
        </p:nvSpPr>
        <p:spPr>
          <a:xfrm rot="5400000">
            <a:off x="5638801" y="3200402"/>
            <a:ext cx="914398" cy="2743200"/>
          </a:xfrm>
          <a:prstGeom prst="rightBracket">
            <a:avLst/>
          </a:prstGeom>
          <a:noFill/>
          <a:ln w="4445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20" name="TextBox 19"/>
          <p:cNvSpPr txBox="1"/>
          <p:nvPr/>
        </p:nvSpPr>
        <p:spPr>
          <a:xfrm>
            <a:off x="1981200" y="5105400"/>
            <a:ext cx="774571" cy="369332"/>
          </a:xfrm>
          <a:prstGeom prst="rect">
            <a:avLst/>
          </a:prstGeom>
          <a:noFill/>
        </p:spPr>
        <p:txBody>
          <a:bodyPr wrap="none" rtlCol="0">
            <a:spAutoFit/>
          </a:bodyPr>
          <a:lstStyle/>
          <a:p>
            <a:r>
              <a:rPr lang="en-US" b="1" dirty="0" smtClean="0"/>
              <a:t>33 in.</a:t>
            </a:r>
            <a:endParaRPr lang="en-US" b="1" dirty="0"/>
          </a:p>
        </p:txBody>
      </p:sp>
      <p:sp>
        <p:nvSpPr>
          <p:cNvPr id="21" name="TextBox 20"/>
          <p:cNvSpPr txBox="1"/>
          <p:nvPr/>
        </p:nvSpPr>
        <p:spPr>
          <a:xfrm>
            <a:off x="4876800" y="5105400"/>
            <a:ext cx="774571" cy="369332"/>
          </a:xfrm>
          <a:prstGeom prst="rect">
            <a:avLst/>
          </a:prstGeom>
          <a:noFill/>
        </p:spPr>
        <p:txBody>
          <a:bodyPr wrap="none" rtlCol="0">
            <a:spAutoFit/>
          </a:bodyPr>
          <a:lstStyle/>
          <a:p>
            <a:r>
              <a:rPr lang="en-US" b="1" dirty="0" smtClean="0"/>
              <a:t>55 in.</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outline"/>
          <p:cNvSpPr/>
          <p:nvPr/>
        </p:nvSpPr>
        <p:spPr>
          <a:xfrm>
            <a:off x="381000" y="1066800"/>
            <a:ext cx="8305800" cy="556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If we plot"/>
          <p:cNvSpPr txBox="1">
            <a:spLocks noChangeArrowheads="1"/>
          </p:cNvSpPr>
          <p:nvPr/>
        </p:nvSpPr>
        <p:spPr bwMode="auto">
          <a:xfrm>
            <a:off x="304800" y="152400"/>
            <a:ext cx="8458200" cy="707886"/>
          </a:xfrm>
          <a:prstGeom prst="rect">
            <a:avLst/>
          </a:prstGeom>
          <a:noFill/>
          <a:ln w="9525">
            <a:noFill/>
            <a:miter lim="800000"/>
            <a:headEnd/>
            <a:tailEnd/>
          </a:ln>
        </p:spPr>
        <p:txBody>
          <a:bodyPr wrap="square">
            <a:spAutoFit/>
          </a:bodyPr>
          <a:lstStyle/>
          <a:p>
            <a:pPr algn="ctr"/>
            <a:r>
              <a:rPr lang="en-US" sz="2000" dirty="0" smtClean="0">
                <a:solidFill>
                  <a:srgbClr val="000000"/>
                </a:solidFill>
                <a:latin typeface="Calibri" pitchFamily="34" charset="0"/>
              </a:rPr>
              <a:t>If we find a relationship between starting tree diameter and growth, we would want to control for starting diameter in the Value-Added model.</a:t>
            </a:r>
            <a:endParaRPr lang="en-US" sz="2000" dirty="0">
              <a:solidFill>
                <a:srgbClr val="000000"/>
              </a:solidFill>
              <a:latin typeface="Calibri" pitchFamily="34" charset="0"/>
            </a:endParaRPr>
          </a:p>
        </p:txBody>
      </p:sp>
      <p:sp>
        <p:nvSpPr>
          <p:cNvPr id="14" name="TextBox 13"/>
          <p:cNvSpPr txBox="1"/>
          <p:nvPr/>
        </p:nvSpPr>
        <p:spPr>
          <a:xfrm>
            <a:off x="457200" y="1143000"/>
            <a:ext cx="8153400" cy="400110"/>
          </a:xfrm>
          <a:prstGeom prst="rect">
            <a:avLst/>
          </a:prstGeom>
          <a:noFill/>
        </p:spPr>
        <p:txBody>
          <a:bodyPr wrap="square" rtlCol="0">
            <a:spAutoFit/>
          </a:bodyPr>
          <a:lstStyle/>
          <a:p>
            <a:r>
              <a:rPr lang="en-US" sz="2000" b="1" dirty="0" smtClean="0"/>
              <a:t>The Effect of Tree Diameter on Growth</a:t>
            </a:r>
            <a:endParaRPr lang="en-US" sz="2000" b="1" dirty="0"/>
          </a:p>
        </p:txBody>
      </p:sp>
      <p:sp>
        <p:nvSpPr>
          <p:cNvPr id="15" name="TextBox 14"/>
          <p:cNvSpPr txBox="1"/>
          <p:nvPr/>
        </p:nvSpPr>
        <p:spPr>
          <a:xfrm rot="16200000">
            <a:off x="-947271" y="3549739"/>
            <a:ext cx="3506409" cy="369332"/>
          </a:xfrm>
          <a:prstGeom prst="rect">
            <a:avLst/>
          </a:prstGeom>
          <a:noFill/>
        </p:spPr>
        <p:txBody>
          <a:bodyPr wrap="none" rtlCol="0">
            <a:spAutoFit/>
          </a:bodyPr>
          <a:lstStyle/>
          <a:p>
            <a:r>
              <a:rPr lang="en-US" dirty="0" smtClean="0"/>
              <a:t>Growth from Year 5 to 6 (inches)</a:t>
            </a:r>
            <a:endParaRPr lang="en-US" dirty="0"/>
          </a:p>
        </p:txBody>
      </p:sp>
      <p:sp>
        <p:nvSpPr>
          <p:cNvPr id="16" name="TextBox 15"/>
          <p:cNvSpPr txBox="1"/>
          <p:nvPr/>
        </p:nvSpPr>
        <p:spPr>
          <a:xfrm>
            <a:off x="1600200" y="6248400"/>
            <a:ext cx="4515082" cy="369332"/>
          </a:xfrm>
          <a:prstGeom prst="rect">
            <a:avLst/>
          </a:prstGeom>
          <a:noFill/>
        </p:spPr>
        <p:txBody>
          <a:bodyPr wrap="none" rtlCol="0">
            <a:spAutoFit/>
          </a:bodyPr>
          <a:lstStyle/>
          <a:p>
            <a:r>
              <a:rPr lang="en-US" dirty="0" smtClean="0"/>
              <a:t>Tree Diameter (Year 5 Diameter in Inches)</a:t>
            </a:r>
            <a:endParaRPr lang="en-US" dirty="0"/>
          </a:p>
        </p:txBody>
      </p:sp>
      <p:graphicFrame>
        <p:nvGraphicFramePr>
          <p:cNvPr id="8" name="Chart 7"/>
          <p:cNvGraphicFramePr/>
          <p:nvPr/>
        </p:nvGraphicFramePr>
        <p:xfrm>
          <a:off x="990600" y="1524000"/>
          <a:ext cx="7467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458851" y="2819400"/>
            <a:ext cx="655949" cy="1107996"/>
          </a:xfrm>
          <a:prstGeom prst="rect">
            <a:avLst/>
          </a:prstGeom>
          <a:noFill/>
        </p:spPr>
        <p:txBody>
          <a:bodyPr wrap="none" rtlCol="0">
            <a:spAutoFit/>
          </a:bodyPr>
          <a:lstStyle/>
          <a:p>
            <a:r>
              <a:rPr lang="en-US" sz="6600" dirty="0" smtClean="0">
                <a:solidFill>
                  <a:srgbClr val="002060"/>
                </a:solidFill>
              </a:rPr>
              <a:t>?</a:t>
            </a:r>
            <a:endParaRPr lang="en-US" sz="6600" dirty="0">
              <a:solidFill>
                <a:srgbClr val="002060"/>
              </a:solidFill>
            </a:endParaRPr>
          </a:p>
        </p:txBody>
      </p:sp>
      <p:cxnSp>
        <p:nvCxnSpPr>
          <p:cNvPr id="17" name="Straight Connector 16"/>
          <p:cNvCxnSpPr/>
          <p:nvPr/>
        </p:nvCxnSpPr>
        <p:spPr>
          <a:xfrm>
            <a:off x="1698171" y="3737986"/>
            <a:ext cx="4310743" cy="120581"/>
          </a:xfrm>
          <a:prstGeom prst="line">
            <a:avLst/>
          </a:prstGeom>
          <a:ln w="38100">
            <a:solidFill>
              <a:srgbClr val="363A4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outline"/>
          <p:cNvSpPr/>
          <p:nvPr/>
        </p:nvSpPr>
        <p:spPr>
          <a:xfrm>
            <a:off x="381000" y="1066800"/>
            <a:ext cx="8305800" cy="556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If we plot"/>
          <p:cNvSpPr txBox="1">
            <a:spLocks noChangeArrowheads="1"/>
          </p:cNvSpPr>
          <p:nvPr/>
        </p:nvSpPr>
        <p:spPr bwMode="auto">
          <a:xfrm>
            <a:off x="304800" y="152400"/>
            <a:ext cx="8458200" cy="707886"/>
          </a:xfrm>
          <a:prstGeom prst="rect">
            <a:avLst/>
          </a:prstGeom>
          <a:noFill/>
          <a:ln w="9525">
            <a:noFill/>
            <a:miter lim="800000"/>
            <a:headEnd/>
            <a:tailEnd/>
          </a:ln>
        </p:spPr>
        <p:txBody>
          <a:bodyPr wrap="square">
            <a:spAutoFit/>
          </a:bodyPr>
          <a:lstStyle/>
          <a:p>
            <a:pPr algn="ctr"/>
            <a:r>
              <a:rPr lang="en-US" sz="2000" dirty="0" smtClean="0">
                <a:solidFill>
                  <a:srgbClr val="000000"/>
                </a:solidFill>
                <a:latin typeface="Calibri" pitchFamily="34" charset="0"/>
              </a:rPr>
              <a:t>If we find a relationship between starting tree diameter and growth, we would want to control for starting diameter in the Value-Added model.</a:t>
            </a:r>
            <a:endParaRPr lang="en-US" sz="2000" dirty="0">
              <a:solidFill>
                <a:srgbClr val="000000"/>
              </a:solidFill>
              <a:latin typeface="Calibri" pitchFamily="34" charset="0"/>
            </a:endParaRPr>
          </a:p>
        </p:txBody>
      </p:sp>
      <p:sp>
        <p:nvSpPr>
          <p:cNvPr id="14" name="TextBox 13"/>
          <p:cNvSpPr txBox="1"/>
          <p:nvPr/>
        </p:nvSpPr>
        <p:spPr>
          <a:xfrm>
            <a:off x="457200" y="1143000"/>
            <a:ext cx="8153400" cy="400110"/>
          </a:xfrm>
          <a:prstGeom prst="rect">
            <a:avLst/>
          </a:prstGeom>
          <a:noFill/>
        </p:spPr>
        <p:txBody>
          <a:bodyPr wrap="square" rtlCol="0">
            <a:spAutoFit/>
          </a:bodyPr>
          <a:lstStyle/>
          <a:p>
            <a:r>
              <a:rPr lang="en-US" sz="2000" b="1" dirty="0" smtClean="0"/>
              <a:t>The Effect of Tree Diameter on Growth</a:t>
            </a:r>
            <a:endParaRPr lang="en-US" sz="2000" b="1" dirty="0"/>
          </a:p>
        </p:txBody>
      </p:sp>
      <p:sp>
        <p:nvSpPr>
          <p:cNvPr id="15" name="TextBox 14"/>
          <p:cNvSpPr txBox="1"/>
          <p:nvPr/>
        </p:nvSpPr>
        <p:spPr>
          <a:xfrm rot="16200000">
            <a:off x="-947271" y="3549739"/>
            <a:ext cx="3506409" cy="369332"/>
          </a:xfrm>
          <a:prstGeom prst="rect">
            <a:avLst/>
          </a:prstGeom>
          <a:noFill/>
        </p:spPr>
        <p:txBody>
          <a:bodyPr wrap="none" rtlCol="0">
            <a:spAutoFit/>
          </a:bodyPr>
          <a:lstStyle/>
          <a:p>
            <a:r>
              <a:rPr lang="en-US" dirty="0" smtClean="0"/>
              <a:t>Growth from Year 5 to 6 (inches)</a:t>
            </a:r>
            <a:endParaRPr lang="en-US" dirty="0"/>
          </a:p>
        </p:txBody>
      </p:sp>
      <p:sp>
        <p:nvSpPr>
          <p:cNvPr id="16" name="TextBox 15"/>
          <p:cNvSpPr txBox="1"/>
          <p:nvPr/>
        </p:nvSpPr>
        <p:spPr>
          <a:xfrm>
            <a:off x="1600200" y="6248400"/>
            <a:ext cx="4515082" cy="369332"/>
          </a:xfrm>
          <a:prstGeom prst="rect">
            <a:avLst/>
          </a:prstGeom>
          <a:noFill/>
        </p:spPr>
        <p:txBody>
          <a:bodyPr wrap="none" rtlCol="0">
            <a:spAutoFit/>
          </a:bodyPr>
          <a:lstStyle/>
          <a:p>
            <a:r>
              <a:rPr lang="en-US" dirty="0" smtClean="0"/>
              <a:t>Tree Diameter (Year 5 Diameter in Inches)</a:t>
            </a:r>
            <a:endParaRPr lang="en-US" dirty="0"/>
          </a:p>
        </p:txBody>
      </p:sp>
      <p:graphicFrame>
        <p:nvGraphicFramePr>
          <p:cNvPr id="8" name="Chart 7"/>
          <p:cNvGraphicFramePr/>
          <p:nvPr/>
        </p:nvGraphicFramePr>
        <p:xfrm>
          <a:off x="990600" y="1524000"/>
          <a:ext cx="7467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Up Arrow 9"/>
          <p:cNvSpPr/>
          <p:nvPr/>
        </p:nvSpPr>
        <p:spPr>
          <a:xfrm>
            <a:off x="5334000" y="2590800"/>
            <a:ext cx="484632" cy="53340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Up Arrow 11"/>
          <p:cNvSpPr/>
          <p:nvPr/>
        </p:nvSpPr>
        <p:spPr>
          <a:xfrm rot="10800000">
            <a:off x="1981200" y="3733800"/>
            <a:ext cx="484632" cy="53340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cxnSp>
        <p:nvCxnSpPr>
          <p:cNvPr id="17" name="Straight Connector 16"/>
          <p:cNvCxnSpPr/>
          <p:nvPr/>
        </p:nvCxnSpPr>
        <p:spPr>
          <a:xfrm flipV="1">
            <a:off x="1858945" y="2180493"/>
            <a:ext cx="3989196" cy="2592474"/>
          </a:xfrm>
          <a:prstGeom prst="line">
            <a:avLst/>
          </a:prstGeom>
          <a:ln w="38100">
            <a:solidFill>
              <a:srgbClr val="363A4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851"/>
            <a:ext cx="8229600" cy="1143000"/>
          </a:xfrm>
        </p:spPr>
        <p:txBody>
          <a:bodyPr/>
          <a:lstStyle/>
          <a:p>
            <a:r>
              <a:rPr lang="en-US" sz="3200" dirty="0" smtClean="0"/>
              <a:t>What happens in the education context?</a:t>
            </a:r>
            <a:endParaRPr lang="en-US" sz="3200"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31825" y="1981200"/>
          <a:ext cx="3771900" cy="2773680"/>
        </p:xfrm>
        <a:graphic>
          <a:graphicData uri="http://schemas.openxmlformats.org/drawingml/2006/table">
            <a:tbl>
              <a:tblPr firstRow="1" bandRow="1">
                <a:tableStyleId>{F5AB1C69-6EDB-4FF4-983F-18BD219EF322}</a:tableStyleId>
              </a:tblPr>
              <a:tblGrid>
                <a:gridCol w="3771900"/>
              </a:tblGrid>
              <a:tr h="370840">
                <a:tc>
                  <a:txBody>
                    <a:bodyPr/>
                    <a:lstStyle/>
                    <a:p>
                      <a:pPr algn="ctr"/>
                      <a:r>
                        <a:rPr lang="en-US" sz="2000" dirty="0" smtClean="0"/>
                        <a:t>Outside the school’s influence</a:t>
                      </a:r>
                      <a:endParaRPr lang="en-US" sz="20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At home</a:t>
                      </a:r>
                      <a:r>
                        <a:rPr lang="en-US" sz="2000" baseline="0" dirty="0" smtClean="0"/>
                        <a:t> support</a:t>
                      </a:r>
                      <a:endParaRPr lang="en-US" sz="2000" dirty="0" smtClean="0"/>
                    </a:p>
                  </a:txBody>
                  <a:tcPr/>
                </a:tc>
              </a:tr>
              <a:tr h="370840">
                <a:tc>
                  <a:txBody>
                    <a:bodyPr/>
                    <a:lstStyle/>
                    <a:p>
                      <a:pPr algn="ctr"/>
                      <a:r>
                        <a:rPr lang="en-US" sz="2000" dirty="0" smtClean="0"/>
                        <a:t>English language learner status</a:t>
                      </a:r>
                      <a:endParaRPr lang="en-US" sz="20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Gender</a:t>
                      </a:r>
                      <a:endParaRPr lang="en-US" sz="2000" baseline="0" dirty="0" smtClean="0"/>
                    </a:p>
                  </a:txBody>
                  <a:tcPr/>
                </a:tc>
              </a:tr>
              <a:tr h="370840">
                <a:tc>
                  <a:txBody>
                    <a:bodyPr/>
                    <a:lstStyle/>
                    <a:p>
                      <a:pPr algn="ctr"/>
                      <a:r>
                        <a:rPr lang="en-US" sz="2000" dirty="0" smtClean="0"/>
                        <a:t>Household financial resources</a:t>
                      </a:r>
                      <a:endParaRPr lang="en-US" sz="2000" dirty="0"/>
                    </a:p>
                  </a:txBody>
                  <a:tcPr/>
                </a:tc>
              </a:tr>
              <a:tr h="370840">
                <a:tc>
                  <a:txBody>
                    <a:bodyPr/>
                    <a:lstStyle/>
                    <a:p>
                      <a:pPr algn="ctr"/>
                      <a:r>
                        <a:rPr lang="en-US" sz="2000" dirty="0" smtClean="0"/>
                        <a:t>Learning disability</a:t>
                      </a:r>
                      <a:endParaRPr lang="en-US" sz="2000" dirty="0"/>
                    </a:p>
                  </a:txBody>
                  <a:tcPr/>
                </a:tc>
              </a:tr>
              <a:tr h="370840">
                <a:tc>
                  <a:txBody>
                    <a:bodyPr/>
                    <a:lstStyle/>
                    <a:p>
                      <a:pPr algn="ctr"/>
                      <a:r>
                        <a:rPr lang="en-US" sz="2000" dirty="0" smtClean="0"/>
                        <a:t>Prior knowledge</a:t>
                      </a:r>
                      <a:endParaRPr lang="en-US" sz="2000" dirty="0"/>
                    </a:p>
                  </a:txBody>
                  <a:tcPr/>
                </a:tc>
              </a:tr>
            </a:tbl>
          </a:graphicData>
        </a:graphic>
      </p:graphicFrame>
      <p:graphicFrame>
        <p:nvGraphicFramePr>
          <p:cNvPr id="11" name="Table 10"/>
          <p:cNvGraphicFramePr>
            <a:graphicFrameLocks noGrp="1"/>
          </p:cNvGraphicFramePr>
          <p:nvPr/>
        </p:nvGraphicFramePr>
        <p:xfrm>
          <a:off x="4762500" y="1981200"/>
          <a:ext cx="3771900" cy="2773680"/>
        </p:xfrm>
        <a:graphic>
          <a:graphicData uri="http://schemas.openxmlformats.org/drawingml/2006/table">
            <a:tbl>
              <a:tblPr firstRow="1" bandRow="1">
                <a:tableStyleId>{21E4AEA4-8DFA-4A89-87EB-49C32662AFE0}</a:tableStyleId>
              </a:tblPr>
              <a:tblGrid>
                <a:gridCol w="3771900"/>
              </a:tblGrid>
              <a:tr h="370840">
                <a:tc>
                  <a:txBody>
                    <a:bodyPr/>
                    <a:lstStyle/>
                    <a:p>
                      <a:pPr algn="ctr"/>
                      <a:r>
                        <a:rPr lang="en-US" sz="2000" dirty="0" smtClean="0"/>
                        <a:t>School can influence</a:t>
                      </a:r>
                      <a:endParaRPr lang="en-US" sz="2000" dirty="0"/>
                    </a:p>
                  </a:txBody>
                  <a:tcPr/>
                </a:tc>
              </a:tr>
              <a:tr h="370840">
                <a:tc>
                  <a:txBody>
                    <a:bodyPr/>
                    <a:lstStyle/>
                    <a:p>
                      <a:pPr algn="ctr"/>
                      <a:r>
                        <a:rPr lang="en-US" sz="2000" dirty="0" smtClean="0"/>
                        <a:t>Curriculum</a:t>
                      </a:r>
                      <a:endParaRPr lang="en-US" sz="2000" baseline="0" dirty="0" smtClean="0"/>
                    </a:p>
                  </a:txBody>
                  <a:tcPr/>
                </a:tc>
              </a:tr>
              <a:tr h="370840">
                <a:tc>
                  <a:txBody>
                    <a:bodyPr/>
                    <a:lstStyle/>
                    <a:p>
                      <a:pPr algn="ctr"/>
                      <a:r>
                        <a:rPr lang="en-US" sz="2000" dirty="0" smtClean="0"/>
                        <a:t>Classroom</a:t>
                      </a:r>
                      <a:r>
                        <a:rPr lang="en-US" sz="2000" baseline="0" dirty="0" smtClean="0"/>
                        <a:t> teacher</a:t>
                      </a:r>
                      <a:endParaRPr lang="en-US" sz="2000" dirty="0"/>
                    </a:p>
                  </a:txBody>
                  <a:tcPr/>
                </a:tc>
              </a:tr>
              <a:tr h="370840">
                <a:tc>
                  <a:txBody>
                    <a:bodyPr/>
                    <a:lstStyle/>
                    <a:p>
                      <a:pPr algn="ctr"/>
                      <a:r>
                        <a:rPr lang="en-US" sz="2000" dirty="0" smtClean="0"/>
                        <a:t>School</a:t>
                      </a:r>
                      <a:r>
                        <a:rPr lang="en-US" sz="2000" baseline="0" dirty="0" smtClean="0"/>
                        <a:t> culture</a:t>
                      </a:r>
                      <a:endParaRPr lang="en-US" sz="2000" dirty="0"/>
                    </a:p>
                  </a:txBody>
                  <a:tcPr/>
                </a:tc>
              </a:tr>
              <a:tr h="370840">
                <a:tc>
                  <a:txBody>
                    <a:bodyPr/>
                    <a:lstStyle/>
                    <a:p>
                      <a:pPr algn="ctr"/>
                      <a:r>
                        <a:rPr lang="en-US" sz="2000" dirty="0" smtClean="0"/>
                        <a:t>Math</a:t>
                      </a:r>
                      <a:r>
                        <a:rPr lang="en-US" sz="2000" baseline="0" dirty="0" smtClean="0"/>
                        <a:t> pull-out program at school</a:t>
                      </a:r>
                      <a:endParaRPr lang="en-US" sz="2000" dirty="0"/>
                    </a:p>
                  </a:txBody>
                  <a:tcPr/>
                </a:tc>
              </a:tr>
              <a:tr h="370840">
                <a:tc>
                  <a:txBody>
                    <a:bodyPr/>
                    <a:lstStyle/>
                    <a:p>
                      <a:pPr algn="ctr"/>
                      <a:r>
                        <a:rPr lang="en-US" sz="2000" dirty="0" smtClean="0"/>
                        <a:t>Structure of lessons in school</a:t>
                      </a:r>
                      <a:endParaRPr lang="en-US" sz="2000" dirty="0"/>
                    </a:p>
                  </a:txBody>
                  <a:tcPr/>
                </a:tc>
              </a:tr>
              <a:tr h="370840">
                <a:tc>
                  <a:txBody>
                    <a:bodyPr/>
                    <a:lstStyle/>
                    <a:p>
                      <a:pPr algn="ctr"/>
                      <a:r>
                        <a:rPr lang="en-US" sz="2000" dirty="0" smtClean="0"/>
                        <a:t>Safety at the school</a:t>
                      </a:r>
                      <a:endParaRPr lang="en-US" sz="2000" dirty="0"/>
                    </a:p>
                  </a:txBody>
                  <a:tcPr/>
                </a:tc>
              </a:tr>
            </a:tbl>
          </a:graphicData>
        </a:graphic>
      </p:graphicFrame>
      <p:sp>
        <p:nvSpPr>
          <p:cNvPr id="16" name="Title 1"/>
          <p:cNvSpPr>
            <a:spLocks noGrp="1"/>
          </p:cNvSpPr>
          <p:nvPr>
            <p:ph type="title"/>
          </p:nvPr>
        </p:nvSpPr>
        <p:spPr/>
        <p:txBody>
          <a:bodyPr>
            <a:normAutofit fontScale="90000"/>
          </a:bodyPr>
          <a:lstStyle/>
          <a:p>
            <a:r>
              <a:rPr lang="en-US" dirty="0" smtClean="0"/>
              <a:t>Check 1: Is this factor outside the school or teacher’s influence?  </a:t>
            </a:r>
            <a:endParaRPr lang="en-US" dirty="0"/>
          </a:p>
        </p:txBody>
      </p:sp>
      <p:sp>
        <p:nvSpPr>
          <p:cNvPr id="17" name="Right Arrow 16"/>
          <p:cNvSpPr/>
          <p:nvPr/>
        </p:nvSpPr>
        <p:spPr>
          <a:xfrm>
            <a:off x="152400" y="3505200"/>
            <a:ext cx="6736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990600" y="5257800"/>
            <a:ext cx="717561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400" dirty="0" smtClean="0"/>
              <a:t>Let’s use “Household financial resources” as an example</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normAutofit fontScale="90000"/>
          </a:bodyPr>
          <a:lstStyle/>
          <a:p>
            <a:pPr eaLnBrk="1" hangingPunct="1"/>
            <a:r>
              <a:rPr lang="en-US" dirty="0" smtClean="0"/>
              <a:t>Check 2: Do we have reliable data? </a:t>
            </a:r>
          </a:p>
        </p:txBody>
      </p:sp>
      <p:sp>
        <p:nvSpPr>
          <p:cNvPr id="6" name="TextBox 5"/>
          <p:cNvSpPr txBox="1"/>
          <p:nvPr/>
        </p:nvSpPr>
        <p:spPr>
          <a:xfrm>
            <a:off x="271463" y="1900238"/>
            <a:ext cx="4213225" cy="150812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ts val="0"/>
              </a:spcBef>
              <a:spcAft>
                <a:spcPts val="0"/>
              </a:spcAft>
              <a:defRPr/>
            </a:pPr>
            <a:r>
              <a:rPr lang="en-US" sz="3200" dirty="0">
                <a:latin typeface="+mn-lt"/>
                <a:cs typeface="+mn-cs"/>
              </a:rPr>
              <a:t>What we want</a:t>
            </a:r>
          </a:p>
          <a:p>
            <a:pPr fontAlgn="auto">
              <a:spcBef>
                <a:spcPts val="0"/>
              </a:spcBef>
              <a:spcAft>
                <a:spcPts val="0"/>
              </a:spcAft>
              <a:defRPr/>
            </a:pPr>
            <a:endParaRPr lang="en-US" dirty="0">
              <a:latin typeface="+mn-lt"/>
              <a:cs typeface="+mn-cs"/>
            </a:endParaRPr>
          </a:p>
          <a:p>
            <a:pPr fontAlgn="auto">
              <a:spcBef>
                <a:spcPts val="0"/>
              </a:spcBef>
              <a:spcAft>
                <a:spcPts val="0"/>
              </a:spcAft>
              <a:buFont typeface="Arial" pitchFamily="34" charset="0"/>
              <a:buChar char="•"/>
              <a:defRPr/>
            </a:pPr>
            <a:r>
              <a:rPr lang="en-US" sz="2400" dirty="0">
                <a:latin typeface="+mn-lt"/>
                <a:cs typeface="+mn-cs"/>
              </a:rPr>
              <a:t> Household financial resources</a:t>
            </a:r>
          </a:p>
          <a:p>
            <a:pPr fontAlgn="auto">
              <a:spcBef>
                <a:spcPts val="0"/>
              </a:spcBef>
              <a:spcAft>
                <a:spcPts val="0"/>
              </a:spcAft>
              <a:buFont typeface="Arial" pitchFamily="34" charset="0"/>
              <a:buChar char="•"/>
              <a:defRPr/>
            </a:pPr>
            <a:endParaRPr lang="en-US" dirty="0">
              <a:latin typeface="+mn-lt"/>
              <a:cs typeface="+mn-cs"/>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normAutofit fontScale="90000"/>
          </a:bodyPr>
          <a:lstStyle/>
          <a:p>
            <a:pPr eaLnBrk="1" hangingPunct="1"/>
            <a:r>
              <a:rPr lang="en-US" dirty="0" smtClean="0"/>
              <a:t>Check 3: Can we approximate it with other data? </a:t>
            </a:r>
          </a:p>
        </p:txBody>
      </p:sp>
      <p:sp>
        <p:nvSpPr>
          <p:cNvPr id="11" name="TextBox 10"/>
          <p:cNvSpPr txBox="1"/>
          <p:nvPr/>
        </p:nvSpPr>
        <p:spPr>
          <a:xfrm>
            <a:off x="522288" y="4419600"/>
            <a:ext cx="8142287" cy="707886"/>
          </a:xfrm>
          <a:prstGeom prst="rect">
            <a:avLst/>
          </a:prstGeom>
          <a:solidFill>
            <a:schemeClr val="accent1">
              <a:lumMod val="20000"/>
              <a:lumOff val="80000"/>
            </a:schemeClr>
          </a:solidFill>
          <a:ln w="25400">
            <a:solidFill>
              <a:schemeClr val="accent1"/>
            </a:solidFill>
          </a:ln>
        </p:spPr>
        <p:txBody>
          <a:bodyPr>
            <a:spAutoFit/>
          </a:bodyPr>
          <a:lstStyle/>
          <a:p>
            <a:pPr algn="ctr" fontAlgn="auto">
              <a:spcBef>
                <a:spcPts val="0"/>
              </a:spcBef>
              <a:spcAft>
                <a:spcPts val="0"/>
              </a:spcAft>
              <a:defRPr/>
            </a:pPr>
            <a:r>
              <a:rPr lang="en-US" sz="2000" b="1" dirty="0" smtClean="0">
                <a:latin typeface="+mn-lt"/>
                <a:cs typeface="+mn-cs"/>
              </a:rPr>
              <a:t>Using your knowledge of student learning, why </a:t>
            </a:r>
            <a:r>
              <a:rPr lang="en-US" sz="2000" b="1" dirty="0">
                <a:latin typeface="+mn-lt"/>
                <a:cs typeface="+mn-cs"/>
              </a:rPr>
              <a:t>might </a:t>
            </a:r>
            <a:endParaRPr lang="en-US" sz="2000" b="1" dirty="0" smtClean="0">
              <a:latin typeface="+mn-lt"/>
              <a:cs typeface="+mn-cs"/>
            </a:endParaRPr>
          </a:p>
          <a:p>
            <a:pPr algn="ctr" fontAlgn="auto">
              <a:spcBef>
                <a:spcPts val="0"/>
              </a:spcBef>
              <a:spcAft>
                <a:spcPts val="0"/>
              </a:spcAft>
              <a:defRPr/>
            </a:pPr>
            <a:r>
              <a:rPr lang="en-US" sz="2000" b="1" dirty="0" smtClean="0">
                <a:latin typeface="+mn-lt"/>
                <a:cs typeface="+mn-cs"/>
              </a:rPr>
              <a:t>“</a:t>
            </a:r>
            <a:r>
              <a:rPr lang="en-US" sz="2000" b="1" dirty="0">
                <a:latin typeface="+mn-lt"/>
                <a:cs typeface="+mn-cs"/>
              </a:rPr>
              <a:t>household financial resources” </a:t>
            </a:r>
            <a:r>
              <a:rPr lang="en-US" sz="2000" b="1" dirty="0" smtClean="0">
                <a:latin typeface="+mn-lt"/>
                <a:cs typeface="+mn-cs"/>
              </a:rPr>
              <a:t>have an effect on </a:t>
            </a:r>
            <a:r>
              <a:rPr lang="en-US" sz="2000" b="1" dirty="0">
                <a:latin typeface="+mn-lt"/>
                <a:cs typeface="+mn-cs"/>
              </a:rPr>
              <a:t>student growth</a:t>
            </a:r>
            <a:r>
              <a:rPr lang="en-US" sz="2000" b="1" dirty="0" smtClean="0">
                <a:latin typeface="+mn-lt"/>
                <a:cs typeface="+mn-cs"/>
              </a:rPr>
              <a:t>?</a:t>
            </a:r>
          </a:p>
        </p:txBody>
      </p:sp>
      <p:grpSp>
        <p:nvGrpSpPr>
          <p:cNvPr id="15" name="Group 14"/>
          <p:cNvGrpSpPr/>
          <p:nvPr/>
        </p:nvGrpSpPr>
        <p:grpSpPr>
          <a:xfrm>
            <a:off x="2427288" y="1900238"/>
            <a:ext cx="6335712" cy="2290762"/>
            <a:chOff x="2427288" y="1900238"/>
            <a:chExt cx="6335712" cy="2290762"/>
          </a:xfrm>
        </p:grpSpPr>
        <p:sp>
          <p:nvSpPr>
            <p:cNvPr id="7" name="TextBox 6"/>
            <p:cNvSpPr txBox="1"/>
            <p:nvPr/>
          </p:nvSpPr>
          <p:spPr>
            <a:xfrm>
              <a:off x="4856163" y="1900238"/>
              <a:ext cx="3906837" cy="150812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3200" dirty="0">
                  <a:latin typeface="+mn-lt"/>
                  <a:cs typeface="+mn-cs"/>
                </a:rPr>
                <a:t>What we have</a:t>
              </a:r>
            </a:p>
            <a:p>
              <a:pPr algn="ctr" fontAlgn="auto">
                <a:spcBef>
                  <a:spcPts val="0"/>
                </a:spcBef>
                <a:spcAft>
                  <a:spcPts val="0"/>
                </a:spcAft>
                <a:defRPr/>
              </a:pPr>
              <a:endParaRPr lang="en-US" dirty="0">
                <a:latin typeface="+mn-lt"/>
                <a:cs typeface="+mn-cs"/>
              </a:endParaRPr>
            </a:p>
            <a:p>
              <a:pPr fontAlgn="auto">
                <a:spcBef>
                  <a:spcPts val="0"/>
                </a:spcBef>
                <a:spcAft>
                  <a:spcPts val="0"/>
                </a:spcAft>
                <a:buFont typeface="Arial" pitchFamily="34" charset="0"/>
                <a:buChar char="•"/>
                <a:defRPr/>
              </a:pPr>
              <a:r>
                <a:rPr lang="en-US" sz="2400" dirty="0">
                  <a:latin typeface="+mn-lt"/>
                  <a:cs typeface="+mn-cs"/>
                </a:rPr>
                <a:t> Free / reduced lunch status</a:t>
              </a:r>
            </a:p>
            <a:p>
              <a:pPr fontAlgn="auto">
                <a:spcBef>
                  <a:spcPts val="0"/>
                </a:spcBef>
                <a:spcAft>
                  <a:spcPts val="0"/>
                </a:spcAft>
                <a:buFont typeface="Arial" pitchFamily="34" charset="0"/>
                <a:buChar char="•"/>
                <a:defRPr/>
              </a:pPr>
              <a:endParaRPr lang="en-US" dirty="0">
                <a:latin typeface="+mn-lt"/>
                <a:cs typeface="+mn-cs"/>
              </a:endParaRPr>
            </a:p>
          </p:txBody>
        </p:sp>
        <p:sp>
          <p:nvSpPr>
            <p:cNvPr id="7175" name="TextBox 7"/>
            <p:cNvSpPr txBox="1">
              <a:spLocks noChangeArrowheads="1"/>
            </p:cNvSpPr>
            <p:nvPr/>
          </p:nvSpPr>
          <p:spPr bwMode="auto">
            <a:xfrm>
              <a:off x="3581400" y="3729038"/>
              <a:ext cx="2133600" cy="461962"/>
            </a:xfrm>
            <a:prstGeom prst="rect">
              <a:avLst/>
            </a:prstGeom>
            <a:noFill/>
            <a:ln w="9525">
              <a:noFill/>
              <a:miter lim="800000"/>
              <a:headEnd/>
              <a:tailEnd/>
            </a:ln>
          </p:spPr>
          <p:txBody>
            <a:bodyPr>
              <a:spAutoFit/>
            </a:bodyPr>
            <a:lstStyle/>
            <a:p>
              <a:pPr algn="ctr"/>
              <a:r>
                <a:rPr lang="en-US" sz="2400" b="1" dirty="0">
                  <a:solidFill>
                    <a:srgbClr val="4F81BD"/>
                  </a:solidFill>
                  <a:latin typeface="Calibri" pitchFamily="34" charset="0"/>
                </a:rPr>
                <a:t>Related data</a:t>
              </a:r>
            </a:p>
          </p:txBody>
        </p:sp>
        <p:cxnSp>
          <p:nvCxnSpPr>
            <p:cNvPr id="10" name="Elbow Connector 9"/>
            <p:cNvCxnSpPr/>
            <p:nvPr/>
          </p:nvCxnSpPr>
          <p:spPr>
            <a:xfrm rot="5400000" flipH="1" flipV="1">
              <a:off x="4642644" y="1518444"/>
              <a:ext cx="0" cy="4430712"/>
            </a:xfrm>
            <a:prstGeom prst="bentConnector3">
              <a:avLst>
                <a:gd name="adj1" fmla="val -7620000000"/>
              </a:avLst>
            </a:prstGeom>
            <a:ln w="44450">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a:off x="2275682" y="3580606"/>
              <a:ext cx="304800" cy="1587"/>
            </a:xfrm>
            <a:prstGeom prst="bentConnector3">
              <a:avLst>
                <a:gd name="adj1" fmla="val 50000"/>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a:off x="6695282" y="3580606"/>
              <a:ext cx="304800" cy="1587"/>
            </a:xfrm>
            <a:prstGeom prst="bentConnector3">
              <a:avLst>
                <a:gd name="adj1" fmla="val 50000"/>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71463" y="1900238"/>
            <a:ext cx="4213225" cy="150812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ts val="0"/>
              </a:spcBef>
              <a:spcAft>
                <a:spcPts val="0"/>
              </a:spcAft>
              <a:defRPr/>
            </a:pPr>
            <a:r>
              <a:rPr lang="en-US" sz="3200" dirty="0">
                <a:latin typeface="+mn-lt"/>
                <a:cs typeface="+mn-cs"/>
              </a:rPr>
              <a:t>What we want</a:t>
            </a:r>
          </a:p>
          <a:p>
            <a:pPr fontAlgn="auto">
              <a:spcBef>
                <a:spcPts val="0"/>
              </a:spcBef>
              <a:spcAft>
                <a:spcPts val="0"/>
              </a:spcAft>
              <a:defRPr/>
            </a:pPr>
            <a:endParaRPr lang="en-US" dirty="0">
              <a:latin typeface="+mn-lt"/>
              <a:cs typeface="+mn-cs"/>
            </a:endParaRPr>
          </a:p>
          <a:p>
            <a:pPr fontAlgn="auto">
              <a:spcBef>
                <a:spcPts val="0"/>
              </a:spcBef>
              <a:spcAft>
                <a:spcPts val="0"/>
              </a:spcAft>
              <a:buFont typeface="Arial" pitchFamily="34" charset="0"/>
              <a:buChar char="•"/>
              <a:defRPr/>
            </a:pPr>
            <a:r>
              <a:rPr lang="en-US" sz="2400" dirty="0">
                <a:latin typeface="+mn-lt"/>
                <a:cs typeface="+mn-cs"/>
              </a:rPr>
              <a:t> Household financial resources</a:t>
            </a:r>
          </a:p>
          <a:p>
            <a:pPr fontAlgn="auto">
              <a:spcBef>
                <a:spcPts val="0"/>
              </a:spcBef>
              <a:spcAft>
                <a:spcPts val="0"/>
              </a:spcAft>
              <a:buFont typeface="Arial" pitchFamily="34" charset="0"/>
              <a:buChar char="•"/>
              <a:defRPr/>
            </a:pPr>
            <a:endParaRPr lang="en-US" dirty="0">
              <a:latin typeface="+mn-lt"/>
              <a:cs typeface="+mn-cs"/>
            </a:endParaRPr>
          </a:p>
        </p:txBody>
      </p:sp>
      <p:sp>
        <p:nvSpPr>
          <p:cNvPr id="14" name="TextBox 13"/>
          <p:cNvSpPr txBox="1"/>
          <p:nvPr/>
        </p:nvSpPr>
        <p:spPr>
          <a:xfrm>
            <a:off x="533400" y="5257800"/>
            <a:ext cx="815340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Check 4: “Does it increase the predictive power of the model?” will be determined by a multivariate linear regression model based on real data from your district or state (not pictured) to determine whether FRL status had an effect on student growth.</a:t>
            </a:r>
            <a:endParaRPr lang="en-US"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291" name="Title 1"/>
          <p:cNvSpPr>
            <a:spLocks noGrp="1"/>
          </p:cNvSpPr>
          <p:nvPr>
            <p:ph type="title"/>
          </p:nvPr>
        </p:nvSpPr>
        <p:spPr>
          <a:xfrm>
            <a:off x="457200" y="12700"/>
            <a:ext cx="8229600" cy="1143000"/>
          </a:xfrm>
        </p:spPr>
        <p:txBody>
          <a:bodyPr/>
          <a:lstStyle/>
          <a:p>
            <a:pPr eaLnBrk="1" hangingPunct="1"/>
            <a:r>
              <a:rPr lang="en-US" dirty="0" smtClean="0"/>
              <a:t>What about race/ethnicity?</a:t>
            </a:r>
          </a:p>
        </p:txBody>
      </p:sp>
      <p:sp>
        <p:nvSpPr>
          <p:cNvPr id="7" name="TextBox 6"/>
          <p:cNvSpPr txBox="1"/>
          <p:nvPr/>
        </p:nvSpPr>
        <p:spPr>
          <a:xfrm>
            <a:off x="4856163" y="1908175"/>
            <a:ext cx="3906837" cy="270827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3200" dirty="0">
                <a:latin typeface="+mn-lt"/>
                <a:cs typeface="+mn-cs"/>
              </a:rPr>
              <a:t>What we have</a:t>
            </a:r>
          </a:p>
          <a:p>
            <a:pPr algn="ctr" fontAlgn="auto">
              <a:spcBef>
                <a:spcPts val="0"/>
              </a:spcBef>
              <a:spcAft>
                <a:spcPts val="0"/>
              </a:spcAft>
              <a:defRPr/>
            </a:pPr>
            <a:endParaRPr lang="en-US" dirty="0">
              <a:latin typeface="+mn-lt"/>
              <a:cs typeface="+mn-cs"/>
            </a:endParaRPr>
          </a:p>
          <a:p>
            <a:pPr fontAlgn="auto">
              <a:spcBef>
                <a:spcPts val="0"/>
              </a:spcBef>
              <a:spcAft>
                <a:spcPts val="0"/>
              </a:spcAft>
              <a:buFont typeface="Arial" pitchFamily="34" charset="0"/>
              <a:buChar char="•"/>
              <a:defRPr/>
            </a:pPr>
            <a:r>
              <a:rPr lang="en-US" sz="2400" dirty="0">
                <a:latin typeface="+mn-lt"/>
                <a:cs typeface="+mn-cs"/>
              </a:rPr>
              <a:t> Race/ethnicity</a:t>
            </a:r>
          </a:p>
          <a:p>
            <a:pPr fontAlgn="auto">
              <a:spcBef>
                <a:spcPts val="0"/>
              </a:spcBef>
              <a:spcAft>
                <a:spcPts val="0"/>
              </a:spcAft>
              <a:buFont typeface="Arial" pitchFamily="34" charset="0"/>
              <a:buChar char="•"/>
              <a:defRPr/>
            </a:pPr>
            <a:endParaRPr lang="en-US" sz="2400" dirty="0">
              <a:latin typeface="+mn-lt"/>
              <a:cs typeface="+mn-cs"/>
            </a:endParaRPr>
          </a:p>
          <a:p>
            <a:pPr fontAlgn="auto">
              <a:spcBef>
                <a:spcPts val="0"/>
              </a:spcBef>
              <a:spcAft>
                <a:spcPts val="0"/>
              </a:spcAft>
              <a:buFont typeface="Arial" pitchFamily="34" charset="0"/>
              <a:buChar char="•"/>
              <a:defRPr/>
            </a:pPr>
            <a:endParaRPr lang="en-US" sz="2400" dirty="0">
              <a:latin typeface="+mn-lt"/>
              <a:cs typeface="+mn-cs"/>
            </a:endParaRPr>
          </a:p>
          <a:p>
            <a:pPr fontAlgn="auto">
              <a:spcBef>
                <a:spcPts val="0"/>
              </a:spcBef>
              <a:spcAft>
                <a:spcPts val="0"/>
              </a:spcAft>
              <a:buFont typeface="Arial" pitchFamily="34" charset="0"/>
              <a:buChar char="•"/>
              <a:defRPr/>
            </a:pPr>
            <a:endParaRPr lang="en-US" sz="2400" dirty="0">
              <a:latin typeface="+mn-lt"/>
              <a:cs typeface="+mn-cs"/>
            </a:endParaRPr>
          </a:p>
          <a:p>
            <a:pPr fontAlgn="auto">
              <a:spcBef>
                <a:spcPts val="0"/>
              </a:spcBef>
              <a:spcAft>
                <a:spcPts val="0"/>
              </a:spcAft>
              <a:buFont typeface="Arial" pitchFamily="34" charset="0"/>
              <a:buChar char="•"/>
              <a:defRPr/>
            </a:pPr>
            <a:endParaRPr lang="en-US" sz="2400" dirty="0">
              <a:latin typeface="+mn-lt"/>
              <a:cs typeface="+mn-cs"/>
            </a:endParaRPr>
          </a:p>
        </p:txBody>
      </p:sp>
      <p:grpSp>
        <p:nvGrpSpPr>
          <p:cNvPr id="18" name="Group 17"/>
          <p:cNvGrpSpPr/>
          <p:nvPr/>
        </p:nvGrpSpPr>
        <p:grpSpPr>
          <a:xfrm>
            <a:off x="271463" y="931863"/>
            <a:ext cx="8491537" cy="4852134"/>
            <a:chOff x="271463" y="931863"/>
            <a:chExt cx="8491537" cy="4852134"/>
          </a:xfrm>
        </p:grpSpPr>
        <p:sp>
          <p:nvSpPr>
            <p:cNvPr id="6" name="TextBox 5"/>
            <p:cNvSpPr txBox="1"/>
            <p:nvPr/>
          </p:nvSpPr>
          <p:spPr>
            <a:xfrm>
              <a:off x="271463" y="1908175"/>
              <a:ext cx="4213225" cy="27082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ts val="0"/>
                </a:spcBef>
                <a:spcAft>
                  <a:spcPts val="0"/>
                </a:spcAft>
                <a:defRPr/>
              </a:pPr>
              <a:r>
                <a:rPr lang="en-US" sz="3200" dirty="0">
                  <a:latin typeface="+mn-lt"/>
                  <a:cs typeface="+mn-cs"/>
                </a:rPr>
                <a:t>What we want</a:t>
              </a:r>
            </a:p>
            <a:p>
              <a:pPr algn="ctr" fontAlgn="auto">
                <a:spcBef>
                  <a:spcPts val="0"/>
                </a:spcBef>
                <a:spcAft>
                  <a:spcPts val="0"/>
                </a:spcAft>
                <a:defRPr/>
              </a:pPr>
              <a:endParaRPr lang="en-US" dirty="0">
                <a:latin typeface="+mn-lt"/>
                <a:cs typeface="+mn-cs"/>
              </a:endParaRPr>
            </a:p>
            <a:p>
              <a:pPr fontAlgn="auto">
                <a:spcBef>
                  <a:spcPts val="0"/>
                </a:spcBef>
                <a:spcAft>
                  <a:spcPts val="0"/>
                </a:spcAft>
                <a:buFont typeface="Arial" pitchFamily="34" charset="0"/>
                <a:buChar char="•"/>
                <a:defRPr/>
              </a:pPr>
              <a:r>
                <a:rPr lang="en-US" sz="2400" dirty="0">
                  <a:latin typeface="+mn-lt"/>
                  <a:cs typeface="+mn-cs"/>
                </a:rPr>
                <a:t> General socio-economic status</a:t>
              </a:r>
            </a:p>
            <a:p>
              <a:pPr fontAlgn="auto">
                <a:spcBef>
                  <a:spcPts val="0"/>
                </a:spcBef>
                <a:spcAft>
                  <a:spcPts val="0"/>
                </a:spcAft>
                <a:buFont typeface="Arial" pitchFamily="34" charset="0"/>
                <a:buChar char="•"/>
                <a:defRPr/>
              </a:pPr>
              <a:r>
                <a:rPr lang="en-US" sz="2400" dirty="0">
                  <a:latin typeface="+mn-lt"/>
                  <a:cs typeface="+mn-cs"/>
                </a:rPr>
                <a:t> Family structure</a:t>
              </a:r>
            </a:p>
            <a:p>
              <a:pPr fontAlgn="auto">
                <a:spcBef>
                  <a:spcPts val="0"/>
                </a:spcBef>
                <a:spcAft>
                  <a:spcPts val="0"/>
                </a:spcAft>
                <a:buFont typeface="Arial" pitchFamily="34" charset="0"/>
                <a:buChar char="•"/>
                <a:defRPr/>
              </a:pPr>
              <a:r>
                <a:rPr lang="en-US" sz="2400" dirty="0">
                  <a:latin typeface="+mn-lt"/>
                  <a:cs typeface="+mn-cs"/>
                </a:rPr>
                <a:t> Family education</a:t>
              </a:r>
            </a:p>
            <a:p>
              <a:pPr fontAlgn="auto">
                <a:spcBef>
                  <a:spcPts val="0"/>
                </a:spcBef>
                <a:spcAft>
                  <a:spcPts val="0"/>
                </a:spcAft>
                <a:buFont typeface="Arial" pitchFamily="34" charset="0"/>
                <a:buChar char="•"/>
                <a:defRPr/>
              </a:pPr>
              <a:r>
                <a:rPr lang="en-US" sz="2400" dirty="0">
                  <a:latin typeface="+mn-lt"/>
                  <a:cs typeface="+mn-cs"/>
                </a:rPr>
                <a:t> Social capital</a:t>
              </a:r>
            </a:p>
            <a:p>
              <a:pPr fontAlgn="auto">
                <a:spcBef>
                  <a:spcPts val="0"/>
                </a:spcBef>
                <a:spcAft>
                  <a:spcPts val="0"/>
                </a:spcAft>
                <a:buFont typeface="Arial" pitchFamily="34" charset="0"/>
                <a:buChar char="•"/>
                <a:defRPr/>
              </a:pPr>
              <a:r>
                <a:rPr lang="en-US" sz="2400" dirty="0">
                  <a:latin typeface="+mn-lt"/>
                  <a:cs typeface="+mn-cs"/>
                </a:rPr>
                <a:t> Environmental stress</a:t>
              </a:r>
            </a:p>
          </p:txBody>
        </p:sp>
        <p:sp>
          <p:nvSpPr>
            <p:cNvPr id="8199" name="TextBox 7"/>
            <p:cNvSpPr txBox="1">
              <a:spLocks noChangeArrowheads="1"/>
            </p:cNvSpPr>
            <p:nvPr/>
          </p:nvSpPr>
          <p:spPr bwMode="auto">
            <a:xfrm>
              <a:off x="304800" y="4953000"/>
              <a:ext cx="8458200" cy="830997"/>
            </a:xfrm>
            <a:prstGeom prst="rect">
              <a:avLst/>
            </a:prstGeom>
            <a:noFill/>
            <a:ln w="9525">
              <a:noFill/>
              <a:miter lim="800000"/>
              <a:headEnd/>
              <a:tailEnd/>
            </a:ln>
          </p:spPr>
          <p:txBody>
            <a:bodyPr wrap="square">
              <a:spAutoFit/>
            </a:bodyPr>
            <a:lstStyle/>
            <a:p>
              <a:pPr algn="ctr"/>
              <a:r>
                <a:rPr lang="en-US" sz="2400" b="1" dirty="0">
                  <a:solidFill>
                    <a:srgbClr val="4F81BD"/>
                  </a:solidFill>
                  <a:latin typeface="Calibri" pitchFamily="34" charset="0"/>
                </a:rPr>
                <a:t>Related complementary data </a:t>
              </a:r>
              <a:r>
                <a:rPr lang="en-US" sz="2400" b="1" dirty="0" smtClean="0">
                  <a:solidFill>
                    <a:srgbClr val="4F81BD"/>
                  </a:solidFill>
                  <a:latin typeface="Calibri" pitchFamily="34" charset="0"/>
                </a:rPr>
                <a:t>may correlate </a:t>
              </a:r>
              <a:r>
                <a:rPr lang="en-US" sz="2400" b="1" dirty="0">
                  <a:solidFill>
                    <a:srgbClr val="4F81BD"/>
                  </a:solidFill>
                  <a:latin typeface="Calibri" pitchFamily="34" charset="0"/>
                </a:rPr>
                <a:t>with one another</a:t>
              </a:r>
            </a:p>
            <a:p>
              <a:pPr algn="ctr"/>
              <a:r>
                <a:rPr lang="en-US" sz="2400" b="1" dirty="0">
                  <a:solidFill>
                    <a:srgbClr val="4F81BD"/>
                  </a:solidFill>
                  <a:latin typeface="Calibri" pitchFamily="34" charset="0"/>
                </a:rPr>
                <a:t>(not a causal relationship)</a:t>
              </a:r>
            </a:p>
          </p:txBody>
        </p:sp>
        <p:grpSp>
          <p:nvGrpSpPr>
            <p:cNvPr id="2" name="Group 18"/>
            <p:cNvGrpSpPr>
              <a:grpSpLocks/>
            </p:cNvGrpSpPr>
            <p:nvPr/>
          </p:nvGrpSpPr>
          <p:grpSpPr bwMode="auto">
            <a:xfrm>
              <a:off x="1320800" y="931863"/>
              <a:ext cx="6561138" cy="762000"/>
              <a:chOff x="1320800" y="931863"/>
              <a:chExt cx="6561138" cy="762000"/>
            </a:xfrm>
          </p:grpSpPr>
          <p:sp>
            <p:nvSpPr>
              <p:cNvPr id="12300" name="TextBox 10"/>
              <p:cNvSpPr txBox="1">
                <a:spLocks noChangeArrowheads="1"/>
              </p:cNvSpPr>
              <p:nvPr/>
            </p:nvSpPr>
            <p:spPr bwMode="auto">
              <a:xfrm>
                <a:off x="1320800" y="1084263"/>
                <a:ext cx="6561138" cy="461962"/>
              </a:xfrm>
              <a:prstGeom prst="rect">
                <a:avLst/>
              </a:prstGeom>
              <a:noFill/>
              <a:ln w="9525">
                <a:solidFill>
                  <a:schemeClr val="tx1"/>
                </a:solidFill>
                <a:miter lim="800000"/>
                <a:headEnd/>
                <a:tailEnd/>
              </a:ln>
            </p:spPr>
            <p:txBody>
              <a:bodyPr wrap="none">
                <a:spAutoFit/>
              </a:bodyPr>
              <a:lstStyle/>
              <a:p>
                <a:r>
                  <a:rPr lang="en-US" sz="2400" dirty="0">
                    <a:latin typeface="Calibri" pitchFamily="34" charset="0"/>
                  </a:rPr>
                  <a:t>Race/ethnicity causes higher or lower performance</a:t>
                </a:r>
              </a:p>
            </p:txBody>
          </p:sp>
          <p:cxnSp>
            <p:nvCxnSpPr>
              <p:cNvPr id="13" name="Straight Connector 12"/>
              <p:cNvCxnSpPr/>
              <p:nvPr/>
            </p:nvCxnSpPr>
            <p:spPr>
              <a:xfrm>
                <a:off x="1933575" y="931863"/>
                <a:ext cx="5334000" cy="7620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1933575" y="931863"/>
                <a:ext cx="5334000" cy="7620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 name="Elbow Connector 13"/>
            <p:cNvCxnSpPr/>
            <p:nvPr/>
          </p:nvCxnSpPr>
          <p:spPr>
            <a:xfrm rot="5400000" flipH="1" flipV="1">
              <a:off x="4642644" y="2737644"/>
              <a:ext cx="0" cy="4430712"/>
            </a:xfrm>
            <a:prstGeom prst="bentConnector3">
              <a:avLst>
                <a:gd name="adj1" fmla="val -7620000000"/>
              </a:avLst>
            </a:prstGeom>
            <a:ln w="44450">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5400000">
              <a:off x="2275682" y="4799806"/>
              <a:ext cx="304800" cy="1587"/>
            </a:xfrm>
            <a:prstGeom prst="bentConnector3">
              <a:avLst>
                <a:gd name="adj1" fmla="val 50000"/>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5400000">
              <a:off x="6695282" y="4799806"/>
              <a:ext cx="304800" cy="1587"/>
            </a:xfrm>
            <a:prstGeom prst="bentConnector3">
              <a:avLst>
                <a:gd name="adj1" fmla="val 50000"/>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533400" y="5782270"/>
            <a:ext cx="815340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Check 4 will use real data from your district or state to determine if race/ethnicity has an effect on student growth.</a:t>
            </a:r>
          </a:p>
          <a:p>
            <a:r>
              <a:rPr lang="en-US" dirty="0" smtClean="0"/>
              <a:t>If there is no effect, we decide with our partners whether to leave it 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pPr eaLnBrk="1" hangingPunct="1"/>
            <a:r>
              <a:rPr lang="en-US" dirty="0" smtClean="0"/>
              <a:t>What about race/ethnicity?</a:t>
            </a:r>
          </a:p>
        </p:txBody>
      </p:sp>
      <p:sp>
        <p:nvSpPr>
          <p:cNvPr id="5" name="Content Placeholder 4"/>
          <p:cNvSpPr>
            <a:spLocks noGrp="1"/>
          </p:cNvSpPr>
          <p:nvPr>
            <p:ph sz="quarter" idx="1"/>
          </p:nvPr>
        </p:nvSpPr>
        <p:spPr/>
        <p:txBody>
          <a:bodyPr/>
          <a:lstStyle/>
          <a:p>
            <a:pPr marL="514350" indent="-514350">
              <a:buNone/>
            </a:pPr>
            <a:r>
              <a:rPr lang="en-US" dirty="0" smtClean="0"/>
              <a:t>If there </a:t>
            </a:r>
            <a:r>
              <a:rPr lang="en-US" b="1" dirty="0" smtClean="0"/>
              <a:t>is</a:t>
            </a:r>
            <a:r>
              <a:rPr lang="en-US" dirty="0" smtClean="0"/>
              <a:t> a detectable difference in growth rates</a:t>
            </a:r>
          </a:p>
          <a:p>
            <a:pPr marL="514350" indent="-514350">
              <a:buNone/>
            </a:pPr>
            <a:endParaRPr lang="en-US" dirty="0" smtClean="0"/>
          </a:p>
          <a:p>
            <a:pPr marL="514350" indent="-514350"/>
            <a:r>
              <a:rPr lang="en-US" dirty="0" smtClean="0"/>
              <a:t>We attribute this to a district or state challenge to be addressed</a:t>
            </a:r>
          </a:p>
          <a:p>
            <a:pPr marL="514350" indent="-514350"/>
            <a:r>
              <a:rPr lang="en-US" dirty="0" smtClean="0"/>
              <a:t>Not as something an individual teacher or school should be expected to overcome on their own</a:t>
            </a:r>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(High or low achieving students)</a:t>
            </a:r>
            <a:endParaRPr lang="en-US" dirty="0"/>
          </a:p>
        </p:txBody>
      </p:sp>
      <p:sp>
        <p:nvSpPr>
          <p:cNvPr id="3" name="Title 2"/>
          <p:cNvSpPr>
            <a:spLocks noGrp="1"/>
          </p:cNvSpPr>
          <p:nvPr>
            <p:ph type="title"/>
          </p:nvPr>
        </p:nvSpPr>
        <p:spPr/>
        <p:txBody>
          <a:bodyPr/>
          <a:lstStyle/>
          <a:p>
            <a:r>
              <a:rPr lang="en-US" dirty="0" smtClean="0"/>
              <a:t>1. What about tall or short trees?</a:t>
            </a:r>
            <a:endParaRPr lang="en-US" dirty="0"/>
          </a:p>
        </p:txBody>
      </p:sp>
      <p:pic>
        <p:nvPicPr>
          <p:cNvPr id="7" name="Picture 6" descr="Trees.png"/>
          <p:cNvPicPr>
            <a:picLocks noChangeAspect="1"/>
          </p:cNvPicPr>
          <p:nvPr/>
        </p:nvPicPr>
        <p:blipFill>
          <a:blip r:embed="rId2" cstate="print"/>
          <a:stretch>
            <a:fillRect/>
          </a:stretch>
        </p:blipFill>
        <p:spPr>
          <a:xfrm>
            <a:off x="2926787" y="130624"/>
            <a:ext cx="4639621" cy="430553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Checking for Understanding</a:t>
            </a:r>
            <a:endParaRPr lang="en-US" dirty="0"/>
          </a:p>
        </p:txBody>
      </p:sp>
      <p:sp>
        <p:nvSpPr>
          <p:cNvPr id="3" name="Content Placeholder 2"/>
          <p:cNvSpPr>
            <a:spLocks noGrp="1"/>
          </p:cNvSpPr>
          <p:nvPr>
            <p:ph sz="quarter" idx="1"/>
          </p:nvPr>
        </p:nvSpPr>
        <p:spPr>
          <a:xfrm>
            <a:off x="457200" y="1481680"/>
            <a:ext cx="8229600" cy="4525963"/>
          </a:xfrm>
        </p:spPr>
        <p:txBody>
          <a:bodyPr/>
          <a:lstStyle/>
          <a:p>
            <a:r>
              <a:rPr lang="en-US" dirty="0" smtClean="0"/>
              <a:t>What would you tell a 5</a:t>
            </a:r>
            <a:r>
              <a:rPr lang="en-US" baseline="30000" dirty="0" smtClean="0"/>
              <a:t>th</a:t>
            </a:r>
            <a:r>
              <a:rPr lang="en-US" dirty="0" smtClean="0"/>
              <a:t> grade teacher who said they wanted to include the following in the </a:t>
            </a:r>
            <a:r>
              <a:rPr lang="en-US" dirty="0" smtClean="0">
                <a:solidFill>
                  <a:srgbClr val="0060AA"/>
                </a:solidFill>
              </a:rPr>
              <a:t>Value-Added</a:t>
            </a:r>
            <a:r>
              <a:rPr lang="en-US" dirty="0" smtClean="0"/>
              <a:t> model for their results?:</a:t>
            </a:r>
          </a:p>
          <a:p>
            <a:pPr marL="971550" lvl="1" indent="-514350">
              <a:buFont typeface="+mj-lt"/>
              <a:buAutoNum type="alphaUcPeriod"/>
            </a:pPr>
            <a:r>
              <a:rPr lang="en-US" dirty="0" smtClean="0"/>
              <a:t>5</a:t>
            </a:r>
            <a:r>
              <a:rPr lang="en-US" baseline="30000" dirty="0" smtClean="0"/>
              <a:t>th</a:t>
            </a:r>
            <a:r>
              <a:rPr lang="en-US" dirty="0" smtClean="0"/>
              <a:t> grade reading curriculum</a:t>
            </a:r>
          </a:p>
          <a:p>
            <a:pPr marL="971550" lvl="1" indent="-514350">
              <a:buFont typeface="+mj-lt"/>
              <a:buAutoNum type="alphaUcPeriod"/>
            </a:pPr>
            <a:r>
              <a:rPr lang="en-US" dirty="0" smtClean="0"/>
              <a:t>Their students’ attendance during 5</a:t>
            </a:r>
            <a:r>
              <a:rPr lang="en-US" baseline="30000" dirty="0" smtClean="0"/>
              <a:t>th</a:t>
            </a:r>
            <a:r>
              <a:rPr lang="en-US" dirty="0" smtClean="0"/>
              <a:t> grade</a:t>
            </a:r>
          </a:p>
          <a:p>
            <a:pPr marL="971550" lvl="1" indent="-514350">
              <a:buFont typeface="+mj-lt"/>
              <a:buAutoNum type="alphaUcPeriod"/>
            </a:pPr>
            <a:r>
              <a:rPr lang="en-US" dirty="0" smtClean="0"/>
              <a:t>Their students’ prior attendance during 4</a:t>
            </a:r>
            <a:r>
              <a:rPr lang="en-US" baseline="30000" dirty="0" smtClean="0"/>
              <a:t>th</a:t>
            </a:r>
            <a:r>
              <a:rPr lang="en-US" dirty="0" smtClean="0"/>
              <a:t> grade</a:t>
            </a:r>
          </a:p>
          <a:p>
            <a:pPr marL="971550" lvl="1" indent="-514350">
              <a:buFont typeface="+mj-lt"/>
              <a:buAutoNum type="alphaUcPeriod"/>
            </a:pPr>
            <a:r>
              <a:rPr lang="en-US" dirty="0" smtClean="0"/>
              <a:t>Student motivation</a:t>
            </a:r>
          </a:p>
          <a:p>
            <a:pPr marL="971550" lvl="1" indent="-514350">
              <a:buFont typeface="+mj-lt"/>
              <a:buAutoNum type="alphaUcPeriod"/>
            </a:pPr>
            <a:endParaRPr lang="en-US" dirty="0" smtClean="0"/>
          </a:p>
          <a:p>
            <a:pPr marL="971550" lvl="1" indent="-514350">
              <a:buFont typeface="+mj-lt"/>
              <a:buAutoNum type="alphaUcPeriod"/>
            </a:pPr>
            <a:endParaRPr lang="en-US" dirty="0" smtClean="0"/>
          </a:p>
          <a:p>
            <a:pPr marL="971550" lvl="1" indent="-514350">
              <a:buFont typeface="+mj-lt"/>
              <a:buAutoNum type="alphaUcPeriod"/>
            </a:pPr>
            <a:endParaRPr lang="en-US" dirty="0" smtClean="0"/>
          </a:p>
          <a:p>
            <a:pPr marL="971550" lvl="1" indent="-514350">
              <a:buFont typeface="+mj-lt"/>
              <a:buAutoNum type="alphaUcPeriod"/>
            </a:pPr>
            <a:endParaRPr lang="en-US" dirty="0" smtClean="0"/>
          </a:p>
          <a:p>
            <a:pPr lvl="1"/>
            <a:endParaRPr lang="en-US" dirty="0" smtClean="0"/>
          </a:p>
          <a:p>
            <a:pPr lvl="1"/>
            <a:endParaRPr lang="en-US" dirty="0" smtClean="0"/>
          </a:p>
        </p:txBody>
      </p:sp>
      <p:graphicFrame>
        <p:nvGraphicFramePr>
          <p:cNvPr id="4" name="Content Placeholder 3"/>
          <p:cNvGraphicFramePr>
            <a:graphicFrameLocks/>
          </p:cNvGraphicFramePr>
          <p:nvPr/>
        </p:nvGraphicFramePr>
        <p:xfrm>
          <a:off x="1866900" y="4800600"/>
          <a:ext cx="5410200" cy="185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(Groups of students and confidence intervals)</a:t>
            </a:r>
            <a:endParaRPr lang="en-US" dirty="0"/>
          </a:p>
        </p:txBody>
      </p:sp>
      <p:sp>
        <p:nvSpPr>
          <p:cNvPr id="3" name="Title 2"/>
          <p:cNvSpPr>
            <a:spLocks noGrp="1"/>
          </p:cNvSpPr>
          <p:nvPr>
            <p:ph type="title"/>
          </p:nvPr>
        </p:nvSpPr>
        <p:spPr/>
        <p:txBody>
          <a:bodyPr/>
          <a:lstStyle/>
          <a:p>
            <a:r>
              <a:rPr lang="en-US" dirty="0" smtClean="0"/>
              <a:t>3. What if a gardener just gets lucky or unlucky? </a:t>
            </a:r>
            <a:endParaRPr lang="en-US" dirty="0"/>
          </a:p>
        </p:txBody>
      </p:sp>
      <p:pic>
        <p:nvPicPr>
          <p:cNvPr id="5" name="Picture 4" descr="Lucky.png"/>
          <p:cNvPicPr>
            <a:picLocks noChangeAspect="1"/>
          </p:cNvPicPr>
          <p:nvPr/>
        </p:nvPicPr>
        <p:blipFill>
          <a:blip r:embed="rId2" cstate="print"/>
          <a:stretch>
            <a:fillRect/>
          </a:stretch>
        </p:blipFill>
        <p:spPr>
          <a:xfrm>
            <a:off x="2052617" y="477565"/>
            <a:ext cx="6599014" cy="3689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9144000" cy="400110"/>
          </a:xfrm>
          <a:prstGeom prst="rect">
            <a:avLst/>
          </a:prstGeom>
          <a:noFill/>
          <a:ln w="9525">
            <a:noFill/>
            <a:miter lim="800000"/>
            <a:headEnd/>
            <a:tailEnd/>
          </a:ln>
        </p:spPr>
        <p:txBody>
          <a:bodyPr>
            <a:spAutoFit/>
          </a:bodyPr>
          <a:lstStyle/>
          <a:p>
            <a:pPr marL="514350" indent="-514350" algn="ctr"/>
            <a:r>
              <a:rPr lang="en-US" sz="2000" b="1" dirty="0" smtClean="0">
                <a:solidFill>
                  <a:srgbClr val="000000"/>
                </a:solidFill>
                <a:latin typeface="+mn-lt"/>
              </a:rPr>
              <a:t>3. </a:t>
            </a:r>
            <a:r>
              <a:rPr lang="en-US" sz="2000" b="1" dirty="0" smtClean="0">
                <a:latin typeface="+mn-lt"/>
              </a:rPr>
              <a:t>What if a gardener just gets lucky or unlucky?</a:t>
            </a:r>
          </a:p>
        </p:txBody>
      </p:sp>
      <p:grpSp>
        <p:nvGrpSpPr>
          <p:cNvPr id="22" name="Gar B"/>
          <p:cNvGrpSpPr>
            <a:grpSpLocks/>
          </p:cNvGrpSpPr>
          <p:nvPr/>
        </p:nvGrpSpPr>
        <p:grpSpPr bwMode="auto">
          <a:xfrm>
            <a:off x="155894" y="2546350"/>
            <a:ext cx="1444306" cy="1782763"/>
            <a:chOff x="7828385" y="2545806"/>
            <a:chExt cx="1443843" cy="1783168"/>
          </a:xfrm>
        </p:grpSpPr>
        <p:pic>
          <p:nvPicPr>
            <p:cNvPr id="23" name="Gardener B" descr="Gardeners B.png"/>
            <p:cNvPicPr>
              <a:picLocks noChangeAspect="1"/>
            </p:cNvPicPr>
            <p:nvPr/>
          </p:nvPicPr>
          <p:blipFill>
            <a:blip r:embed="rId4"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p:spPr>
        </p:pic>
        <p:sp>
          <p:nvSpPr>
            <p:cNvPr id="29" name="Gar B Label"/>
            <p:cNvSpPr txBox="1">
              <a:spLocks noChangeArrowheads="1"/>
            </p:cNvSpPr>
            <p:nvPr/>
          </p:nvSpPr>
          <p:spPr bwMode="auto">
            <a:xfrm>
              <a:off x="7828385" y="2545806"/>
              <a:ext cx="1443843" cy="400201"/>
            </a:xfrm>
            <a:prstGeom prst="rect">
              <a:avLst/>
            </a:prstGeom>
            <a:noFill/>
            <a:ln w="9525">
              <a:noFill/>
              <a:miter lim="800000"/>
              <a:headEnd/>
              <a:tailEnd/>
            </a:ln>
          </p:spPr>
          <p:txBody>
            <a:bodyPr wrap="none">
              <a:spAutoFit/>
            </a:bodyPr>
            <a:lstStyle/>
            <a:p>
              <a:r>
                <a:rPr lang="en-US" sz="2000" dirty="0" smtClean="0">
                  <a:solidFill>
                    <a:srgbClr val="363A46"/>
                  </a:solidFill>
                  <a:latin typeface="Calibri" pitchFamily="34" charset="0"/>
                </a:rPr>
                <a:t>Gardener G </a:t>
              </a:r>
              <a:endParaRPr lang="en-US" sz="2000" dirty="0">
                <a:solidFill>
                  <a:srgbClr val="363A46"/>
                </a:solidFill>
                <a:latin typeface="Calibri" pitchFamily="34" charset="0"/>
              </a:endParaRPr>
            </a:p>
          </p:txBody>
        </p:sp>
      </p:grpSp>
      <p:pic>
        <p:nvPicPr>
          <p:cNvPr id="32" name="Oak A Small" descr="Young Tree A.png"/>
          <p:cNvPicPr>
            <a:picLocks noChangeAspect="1"/>
          </p:cNvPicPr>
          <p:nvPr/>
        </p:nvPicPr>
        <p:blipFill>
          <a:blip r:embed="rId5" cstate="print"/>
          <a:srcRect/>
          <a:stretch>
            <a:fillRect/>
          </a:stretch>
        </p:blipFill>
        <p:spPr bwMode="auto">
          <a:xfrm>
            <a:off x="1722438" y="3906838"/>
            <a:ext cx="965200" cy="1876425"/>
          </a:xfrm>
          <a:prstGeom prst="rect">
            <a:avLst/>
          </a:prstGeom>
          <a:noFill/>
          <a:ln w="9525">
            <a:noFill/>
            <a:miter lim="800000"/>
            <a:headEnd/>
            <a:tailEnd/>
          </a:ln>
        </p:spPr>
      </p:pic>
      <p:sp>
        <p:nvSpPr>
          <p:cNvPr id="33" name="Oak A 1 Year"/>
          <p:cNvSpPr txBox="1">
            <a:spLocks noChangeArrowheads="1"/>
          </p:cNvSpPr>
          <p:nvPr/>
        </p:nvSpPr>
        <p:spPr bwMode="auto">
          <a:xfrm>
            <a:off x="1490663" y="5753100"/>
            <a:ext cx="1428750" cy="923925"/>
          </a:xfrm>
          <a:prstGeom prst="rect">
            <a:avLst/>
          </a:prstGeom>
          <a:noFill/>
          <a:ln w="9525">
            <a:noFill/>
            <a:miter lim="800000"/>
            <a:headEnd/>
            <a:tailEnd/>
          </a:ln>
        </p:spPr>
        <p:txBody>
          <a:bodyPr wrap="none">
            <a:spAutoFit/>
          </a:bodyPr>
          <a:lstStyle/>
          <a:p>
            <a:pPr algn="ctr"/>
            <a:r>
              <a:rPr lang="en-US" dirty="0">
                <a:solidFill>
                  <a:srgbClr val="000000"/>
                </a:solidFill>
              </a:rPr>
              <a:t>Oak A</a:t>
            </a:r>
          </a:p>
          <a:p>
            <a:pPr algn="ctr"/>
            <a:r>
              <a:rPr lang="en-US" dirty="0">
                <a:solidFill>
                  <a:srgbClr val="000000"/>
                </a:solidFill>
              </a:rPr>
              <a:t>Age 3</a:t>
            </a:r>
          </a:p>
          <a:p>
            <a:pPr algn="ctr"/>
            <a:r>
              <a:rPr lang="en-US" dirty="0">
                <a:solidFill>
                  <a:srgbClr val="000000"/>
                </a:solidFill>
              </a:rPr>
              <a:t>(1 year ago)</a:t>
            </a:r>
          </a:p>
        </p:txBody>
      </p:sp>
      <p:sp>
        <p:nvSpPr>
          <p:cNvPr id="36" name="TextBox 40"/>
          <p:cNvSpPr txBox="1">
            <a:spLocks noChangeArrowheads="1"/>
          </p:cNvSpPr>
          <p:nvPr/>
        </p:nvSpPr>
        <p:spPr bwMode="auto">
          <a:xfrm>
            <a:off x="2994877" y="5810930"/>
            <a:ext cx="1268412" cy="708025"/>
          </a:xfrm>
          <a:prstGeom prst="rect">
            <a:avLst/>
          </a:prstGeom>
          <a:noFill/>
          <a:ln w="9525">
            <a:noFill/>
            <a:miter lim="800000"/>
            <a:headEnd/>
            <a:tailEnd/>
          </a:ln>
        </p:spPr>
        <p:txBody>
          <a:bodyPr wrap="none">
            <a:spAutoFit/>
          </a:bodyPr>
          <a:lstStyle/>
          <a:p>
            <a:pPr algn="ctr"/>
            <a:r>
              <a:rPr lang="en-US" sz="2000" dirty="0">
                <a:solidFill>
                  <a:srgbClr val="000000"/>
                </a:solidFill>
              </a:rPr>
              <a:t>Predicted</a:t>
            </a:r>
          </a:p>
          <a:p>
            <a:pPr algn="ctr"/>
            <a:r>
              <a:rPr lang="en-US" sz="2000" dirty="0">
                <a:solidFill>
                  <a:srgbClr val="000000"/>
                </a:solidFill>
              </a:rPr>
              <a:t>Oak A</a:t>
            </a:r>
          </a:p>
        </p:txBody>
      </p:sp>
      <p:pic>
        <p:nvPicPr>
          <p:cNvPr id="37" name="Tree A" descr="Old Tree A.png"/>
          <p:cNvPicPr>
            <a:picLocks noChangeAspect="1"/>
          </p:cNvPicPr>
          <p:nvPr/>
        </p:nvPicPr>
        <p:blipFill>
          <a:blip r:embed="rId6" cstate="print">
            <a:duotone>
              <a:prstClr val="black"/>
              <a:schemeClr val="accent1">
                <a:tint val="45000"/>
                <a:satMod val="400000"/>
              </a:schemeClr>
            </a:duotone>
          </a:blip>
          <a:stretch>
            <a:fillRect/>
          </a:stretch>
        </p:blipFill>
        <p:spPr>
          <a:xfrm>
            <a:off x="3057637" y="3429000"/>
            <a:ext cx="1209563" cy="2350008"/>
          </a:xfrm>
          <a:prstGeom prst="rect">
            <a:avLst/>
          </a:prstGeom>
        </p:spPr>
      </p:pic>
      <p:sp>
        <p:nvSpPr>
          <p:cNvPr id="38" name="TextBox 37"/>
          <p:cNvSpPr txBox="1"/>
          <p:nvPr/>
        </p:nvSpPr>
        <p:spPr>
          <a:xfrm>
            <a:off x="5408597" y="2979003"/>
            <a:ext cx="3230243"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2400" dirty="0" smtClean="0"/>
              <a:t>Oak A predicted growth:</a:t>
            </a:r>
          </a:p>
          <a:p>
            <a:pPr algn="ctr"/>
            <a:r>
              <a:rPr lang="en-US" sz="2400" dirty="0" smtClean="0"/>
              <a:t>10 inches</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 name="Rectangle 13"/>
          <p:cNvSpPr/>
          <p:nvPr/>
        </p:nvSpPr>
        <p:spPr>
          <a:xfrm>
            <a:off x="0" y="0"/>
            <a:ext cx="9144000" cy="6858000"/>
          </a:xfrm>
          <a:prstGeom prst="rect">
            <a:avLst/>
          </a:prstGeom>
          <a:gradFill>
            <a:gsLst>
              <a:gs pos="0">
                <a:schemeClr val="tx1"/>
              </a:gs>
              <a:gs pos="6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ar B"/>
          <p:cNvGrpSpPr>
            <a:grpSpLocks/>
          </p:cNvGrpSpPr>
          <p:nvPr/>
        </p:nvGrpSpPr>
        <p:grpSpPr bwMode="auto">
          <a:xfrm>
            <a:off x="155894" y="2546350"/>
            <a:ext cx="1444306" cy="1782763"/>
            <a:chOff x="7828385" y="2545806"/>
            <a:chExt cx="1443843" cy="1783168"/>
          </a:xfrm>
        </p:grpSpPr>
        <p:pic>
          <p:nvPicPr>
            <p:cNvPr id="23" name="Gardener B" descr="Gardeners B.png"/>
            <p:cNvPicPr>
              <a:picLocks noChangeAspect="1"/>
            </p:cNvPicPr>
            <p:nvPr/>
          </p:nvPicPr>
          <p:blipFill>
            <a:blip r:embed="rId4"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p:spPr>
        </p:pic>
        <p:sp>
          <p:nvSpPr>
            <p:cNvPr id="29" name="Gar B Label"/>
            <p:cNvSpPr txBox="1">
              <a:spLocks noChangeArrowheads="1"/>
            </p:cNvSpPr>
            <p:nvPr/>
          </p:nvSpPr>
          <p:spPr bwMode="auto">
            <a:xfrm>
              <a:off x="7828385" y="2545806"/>
              <a:ext cx="1443843" cy="400201"/>
            </a:xfrm>
            <a:prstGeom prst="rect">
              <a:avLst/>
            </a:prstGeom>
            <a:noFill/>
            <a:ln w="9525">
              <a:noFill/>
              <a:miter lim="800000"/>
              <a:headEnd/>
              <a:tailEnd/>
            </a:ln>
          </p:spPr>
          <p:txBody>
            <a:bodyPr wrap="none">
              <a:spAutoFit/>
            </a:bodyPr>
            <a:lstStyle/>
            <a:p>
              <a:r>
                <a:rPr lang="en-US" sz="2000" dirty="0" smtClean="0">
                  <a:solidFill>
                    <a:srgbClr val="363A46"/>
                  </a:solidFill>
                  <a:latin typeface="Calibri" pitchFamily="34" charset="0"/>
                </a:rPr>
                <a:t>Gardener G </a:t>
              </a:r>
              <a:endParaRPr lang="en-US" sz="2000" dirty="0">
                <a:solidFill>
                  <a:srgbClr val="363A46"/>
                </a:solidFill>
                <a:latin typeface="Calibri" pitchFamily="34" charset="0"/>
              </a:endParaRPr>
            </a:p>
          </p:txBody>
        </p:sp>
      </p:grpSp>
      <p:pic>
        <p:nvPicPr>
          <p:cNvPr id="32" name="Oak A Small" descr="Young Tree A.png"/>
          <p:cNvPicPr>
            <a:picLocks noChangeAspect="1"/>
          </p:cNvPicPr>
          <p:nvPr/>
        </p:nvPicPr>
        <p:blipFill>
          <a:blip r:embed="rId5" cstate="print"/>
          <a:srcRect/>
          <a:stretch>
            <a:fillRect/>
          </a:stretch>
        </p:blipFill>
        <p:spPr bwMode="auto">
          <a:xfrm>
            <a:off x="1722438" y="3906838"/>
            <a:ext cx="965200" cy="1876425"/>
          </a:xfrm>
          <a:prstGeom prst="rect">
            <a:avLst/>
          </a:prstGeom>
          <a:noFill/>
          <a:ln w="9525">
            <a:noFill/>
            <a:miter lim="800000"/>
            <a:headEnd/>
            <a:tailEnd/>
          </a:ln>
        </p:spPr>
      </p:pic>
      <p:sp>
        <p:nvSpPr>
          <p:cNvPr id="33" name="Oak A 1 Year"/>
          <p:cNvSpPr txBox="1">
            <a:spLocks noChangeArrowheads="1"/>
          </p:cNvSpPr>
          <p:nvPr/>
        </p:nvSpPr>
        <p:spPr bwMode="auto">
          <a:xfrm>
            <a:off x="1490663" y="5753100"/>
            <a:ext cx="1428750" cy="923925"/>
          </a:xfrm>
          <a:prstGeom prst="rect">
            <a:avLst/>
          </a:prstGeom>
          <a:noFill/>
          <a:ln w="9525">
            <a:noFill/>
            <a:miter lim="800000"/>
            <a:headEnd/>
            <a:tailEnd/>
          </a:ln>
        </p:spPr>
        <p:txBody>
          <a:bodyPr wrap="none">
            <a:spAutoFit/>
          </a:bodyPr>
          <a:lstStyle/>
          <a:p>
            <a:pPr algn="ctr"/>
            <a:r>
              <a:rPr lang="en-US" dirty="0">
                <a:solidFill>
                  <a:srgbClr val="000000"/>
                </a:solidFill>
              </a:rPr>
              <a:t>Oak A</a:t>
            </a:r>
          </a:p>
          <a:p>
            <a:pPr algn="ctr"/>
            <a:r>
              <a:rPr lang="en-US" dirty="0">
                <a:solidFill>
                  <a:srgbClr val="000000"/>
                </a:solidFill>
              </a:rPr>
              <a:t>Age 3</a:t>
            </a:r>
          </a:p>
          <a:p>
            <a:pPr algn="ctr"/>
            <a:r>
              <a:rPr lang="en-US" dirty="0">
                <a:solidFill>
                  <a:srgbClr val="000000"/>
                </a:solidFill>
              </a:rPr>
              <a:t>(1 year ago)</a:t>
            </a:r>
          </a:p>
        </p:txBody>
      </p:sp>
      <p:pic>
        <p:nvPicPr>
          <p:cNvPr id="34" name="Tree A" descr="Old Tree A.png"/>
          <p:cNvPicPr>
            <a:picLocks noChangeAspect="1"/>
          </p:cNvPicPr>
          <p:nvPr/>
        </p:nvPicPr>
        <p:blipFill>
          <a:blip r:embed="rId6" cstate="print">
            <a:grayscl/>
          </a:blip>
          <a:srcRect/>
          <a:stretch>
            <a:fillRect/>
          </a:stretch>
        </p:blipFill>
        <p:spPr bwMode="auto">
          <a:xfrm>
            <a:off x="3167184" y="3886200"/>
            <a:ext cx="947616" cy="1839913"/>
          </a:xfrm>
          <a:prstGeom prst="rect">
            <a:avLst/>
          </a:prstGeom>
          <a:noFill/>
          <a:ln w="9525">
            <a:noFill/>
            <a:miter lim="800000"/>
            <a:headEnd/>
            <a:tailEnd/>
          </a:ln>
          <a:effectLst>
            <a:glow rad="101600">
              <a:srgbClr val="FFFF00">
                <a:alpha val="60000"/>
              </a:srgbClr>
            </a:glow>
          </a:effectLst>
        </p:spPr>
      </p:pic>
      <p:sp>
        <p:nvSpPr>
          <p:cNvPr id="35" name="Oak A Today"/>
          <p:cNvSpPr txBox="1">
            <a:spLocks noChangeArrowheads="1"/>
          </p:cNvSpPr>
          <p:nvPr/>
        </p:nvSpPr>
        <p:spPr bwMode="auto">
          <a:xfrm>
            <a:off x="3213712" y="5753100"/>
            <a:ext cx="825867" cy="646331"/>
          </a:xfrm>
          <a:prstGeom prst="rect">
            <a:avLst/>
          </a:prstGeom>
          <a:noFill/>
          <a:ln w="9525">
            <a:noFill/>
            <a:miter lim="800000"/>
            <a:headEnd/>
            <a:tailEnd/>
          </a:ln>
        </p:spPr>
        <p:txBody>
          <a:bodyPr wrap="none">
            <a:spAutoFit/>
          </a:bodyPr>
          <a:lstStyle/>
          <a:p>
            <a:pPr algn="ctr"/>
            <a:r>
              <a:rPr lang="en-US" dirty="0" smtClean="0">
                <a:solidFill>
                  <a:srgbClr val="000000"/>
                </a:solidFill>
              </a:rPr>
              <a:t>Actual</a:t>
            </a:r>
          </a:p>
          <a:p>
            <a:pPr algn="ctr"/>
            <a:r>
              <a:rPr lang="en-US" dirty="0" smtClean="0">
                <a:solidFill>
                  <a:srgbClr val="000000"/>
                </a:solidFill>
              </a:rPr>
              <a:t>Oak A</a:t>
            </a:r>
            <a:endParaRPr lang="en-US" dirty="0">
              <a:solidFill>
                <a:srgbClr val="000000"/>
              </a:solidFill>
            </a:endParaRPr>
          </a:p>
        </p:txBody>
      </p:sp>
      <p:sp>
        <p:nvSpPr>
          <p:cNvPr id="22" name="Freeform 21"/>
          <p:cNvSpPr/>
          <p:nvPr/>
        </p:nvSpPr>
        <p:spPr>
          <a:xfrm>
            <a:off x="3810000" y="0"/>
            <a:ext cx="1676400" cy="3962400"/>
          </a:xfrm>
          <a:custGeom>
            <a:avLst/>
            <a:gdLst>
              <a:gd name="connsiteX0" fmla="*/ 1202788 w 1371600"/>
              <a:gd name="connsiteY0" fmla="*/ 0 h 3910819"/>
              <a:gd name="connsiteX1" fmla="*/ 647114 w 1371600"/>
              <a:gd name="connsiteY1" fmla="*/ 1336431 h 3910819"/>
              <a:gd name="connsiteX2" fmla="*/ 900332 w 1371600"/>
              <a:gd name="connsiteY2" fmla="*/ 1308296 h 3910819"/>
              <a:gd name="connsiteX3" fmla="*/ 274320 w 1371600"/>
              <a:gd name="connsiteY3" fmla="*/ 2785403 h 3910819"/>
              <a:gd name="connsiteX4" fmla="*/ 478302 w 1371600"/>
              <a:gd name="connsiteY4" fmla="*/ 2743200 h 3910819"/>
              <a:gd name="connsiteX5" fmla="*/ 0 w 1371600"/>
              <a:gd name="connsiteY5" fmla="*/ 3910819 h 3910819"/>
              <a:gd name="connsiteX6" fmla="*/ 640080 w 1371600"/>
              <a:gd name="connsiteY6" fmla="*/ 2609557 h 3910819"/>
              <a:gd name="connsiteX7" fmla="*/ 407963 w 1371600"/>
              <a:gd name="connsiteY7" fmla="*/ 2644726 h 3910819"/>
              <a:gd name="connsiteX8" fmla="*/ 1118382 w 1371600"/>
              <a:gd name="connsiteY8" fmla="*/ 1188720 h 3910819"/>
              <a:gd name="connsiteX9" fmla="*/ 829994 w 1371600"/>
              <a:gd name="connsiteY9" fmla="*/ 1202788 h 3910819"/>
              <a:gd name="connsiteX10" fmla="*/ 1371600 w 1371600"/>
              <a:gd name="connsiteY10" fmla="*/ 0 h 391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3910819">
                <a:moveTo>
                  <a:pt x="1202788" y="0"/>
                </a:moveTo>
                <a:lnTo>
                  <a:pt x="647114" y="1336431"/>
                </a:lnTo>
                <a:lnTo>
                  <a:pt x="900332" y="1308296"/>
                </a:lnTo>
                <a:lnTo>
                  <a:pt x="274320" y="2785403"/>
                </a:lnTo>
                <a:lnTo>
                  <a:pt x="478302" y="2743200"/>
                </a:lnTo>
                <a:lnTo>
                  <a:pt x="0" y="3910819"/>
                </a:lnTo>
                <a:lnTo>
                  <a:pt x="640080" y="2609557"/>
                </a:lnTo>
                <a:lnTo>
                  <a:pt x="407963" y="2644726"/>
                </a:lnTo>
                <a:lnTo>
                  <a:pt x="1118382" y="1188720"/>
                </a:lnTo>
                <a:lnTo>
                  <a:pt x="829994" y="1202788"/>
                </a:lnTo>
                <a:lnTo>
                  <a:pt x="1371600" y="0"/>
                </a:lnTo>
              </a:path>
            </a:pathLst>
          </a:custGeom>
          <a:gradFill>
            <a:gsLst>
              <a:gs pos="0">
                <a:srgbClr val="FFFF00"/>
              </a:gs>
              <a:gs pos="100000">
                <a:srgbClr val="FFC000"/>
              </a:gs>
            </a:gsLst>
            <a:lin ang="5400000" scaled="0"/>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p:cNvSpPr txBox="1"/>
          <p:nvPr/>
        </p:nvSpPr>
        <p:spPr>
          <a:xfrm>
            <a:off x="5626926" y="2971800"/>
            <a:ext cx="2793585"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sz="2400" dirty="0" smtClean="0"/>
              <a:t>Oak A actual growth:</a:t>
            </a:r>
          </a:p>
          <a:p>
            <a:pPr algn="ctr"/>
            <a:r>
              <a:rPr lang="en-US" sz="2400" dirty="0" smtClean="0"/>
              <a:t>2 inches</a:t>
            </a:r>
          </a:p>
        </p:txBody>
      </p:sp>
      <p:sp>
        <p:nvSpPr>
          <p:cNvPr id="25" name="TextBox 24"/>
          <p:cNvSpPr txBox="1"/>
          <p:nvPr/>
        </p:nvSpPr>
        <p:spPr>
          <a:xfrm>
            <a:off x="5257800" y="4563070"/>
            <a:ext cx="3505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For an individual tree, our predictions do not account for random events.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74638"/>
            <a:ext cx="9144000" cy="1143000"/>
          </a:xfrm>
        </p:spPr>
        <p:txBody>
          <a:bodyPr/>
          <a:lstStyle/>
          <a:p>
            <a:r>
              <a:rPr lang="en-US" dirty="0" smtClean="0"/>
              <a:t>Gardeners are assigned to many trees</a:t>
            </a:r>
            <a:endParaRPr lang="en-US" dirty="0"/>
          </a:p>
        </p:txBody>
      </p:sp>
      <p:grpSp>
        <p:nvGrpSpPr>
          <p:cNvPr id="5" name="Gar B"/>
          <p:cNvGrpSpPr>
            <a:grpSpLocks/>
          </p:cNvGrpSpPr>
          <p:nvPr/>
        </p:nvGrpSpPr>
        <p:grpSpPr bwMode="auto">
          <a:xfrm>
            <a:off x="228600" y="1676400"/>
            <a:ext cx="1444306" cy="1782763"/>
            <a:chOff x="7828385" y="2545806"/>
            <a:chExt cx="1443843" cy="1783168"/>
          </a:xfrm>
        </p:grpSpPr>
        <p:pic>
          <p:nvPicPr>
            <p:cNvPr id="6" name="Gardener B" descr="Gardeners B.png"/>
            <p:cNvPicPr>
              <a:picLocks noChangeAspect="1"/>
            </p:cNvPicPr>
            <p:nvPr/>
          </p:nvPicPr>
          <p:blipFill>
            <a:blip r:embed="rId3"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7" name="Gar B Label"/>
            <p:cNvSpPr txBox="1">
              <a:spLocks noChangeArrowheads="1"/>
            </p:cNvSpPr>
            <p:nvPr/>
          </p:nvSpPr>
          <p:spPr bwMode="auto">
            <a:xfrm>
              <a:off x="7828385" y="2545806"/>
              <a:ext cx="1443843" cy="400201"/>
            </a:xfrm>
            <a:prstGeom prst="rect">
              <a:avLst/>
            </a:prstGeom>
            <a:noFill/>
            <a:ln w="9525">
              <a:noFill/>
              <a:miter lim="800000"/>
              <a:headEnd/>
              <a:tailEnd/>
            </a:ln>
          </p:spPr>
          <p:txBody>
            <a:bodyPr wrap="none">
              <a:spAutoFit/>
            </a:bodyPr>
            <a:lstStyle/>
            <a:p>
              <a:r>
                <a:rPr lang="en-US" sz="2000" dirty="0" smtClean="0">
                  <a:solidFill>
                    <a:srgbClr val="363A46"/>
                  </a:solidFill>
                  <a:latin typeface="Calibri" pitchFamily="34" charset="0"/>
                </a:rPr>
                <a:t>Gardener G </a:t>
              </a:r>
              <a:endParaRPr lang="en-US" sz="2000" dirty="0">
                <a:solidFill>
                  <a:srgbClr val="363A46"/>
                </a:solidFill>
                <a:latin typeface="Calibri" pitchFamily="34" charset="0"/>
              </a:endParaRPr>
            </a:p>
          </p:txBody>
        </p:sp>
      </p:grpSp>
      <p:pic>
        <p:nvPicPr>
          <p:cNvPr id="8" name="Picture 7" descr="Just Thin.png"/>
          <p:cNvPicPr>
            <a:picLocks noChangeAspect="1"/>
          </p:cNvPicPr>
          <p:nvPr/>
        </p:nvPicPr>
        <p:blipFill>
          <a:blip r:embed="rId4" cstate="print"/>
          <a:stretch>
            <a:fillRect/>
          </a:stretch>
        </p:blipFill>
        <p:spPr>
          <a:xfrm>
            <a:off x="6644827" y="1600200"/>
            <a:ext cx="1279973" cy="2819400"/>
          </a:xfrm>
          <a:prstGeom prst="rect">
            <a:avLst/>
          </a:prstGeom>
          <a:effectLst>
            <a:outerShdw blurRad="76200" dir="13500000" sy="23000" kx="1200000" algn="br" rotWithShape="0">
              <a:prstClr val="black">
                <a:alpha val="20000"/>
              </a:prstClr>
            </a:outerShdw>
          </a:effectLst>
        </p:spPr>
      </p:pic>
      <p:pic>
        <p:nvPicPr>
          <p:cNvPr id="9" name="Picture 8" descr="Just Tall.png"/>
          <p:cNvPicPr>
            <a:picLocks noChangeAspect="1"/>
          </p:cNvPicPr>
          <p:nvPr/>
        </p:nvPicPr>
        <p:blipFill>
          <a:blip r:embed="rId5" cstate="print"/>
          <a:stretch>
            <a:fillRect/>
          </a:stretch>
        </p:blipFill>
        <p:spPr>
          <a:xfrm>
            <a:off x="3657600" y="1447800"/>
            <a:ext cx="2023001" cy="2569901"/>
          </a:xfrm>
          <a:prstGeom prst="rect">
            <a:avLst/>
          </a:prstGeom>
          <a:effectLst>
            <a:outerShdw blurRad="76200" dir="13500000" sy="23000" kx="1200000" algn="br" rotWithShape="0">
              <a:prstClr val="black">
                <a:alpha val="20000"/>
              </a:prstClr>
            </a:outerShdw>
          </a:effectLst>
        </p:spPr>
      </p:pic>
      <p:pic>
        <p:nvPicPr>
          <p:cNvPr id="10" name="Tree A" descr="Old Tree A.png"/>
          <p:cNvPicPr>
            <a:picLocks noChangeAspect="1"/>
          </p:cNvPicPr>
          <p:nvPr/>
        </p:nvPicPr>
        <p:blipFill>
          <a:blip r:embed="rId6" cstate="print"/>
          <a:stretch>
            <a:fillRect/>
          </a:stretch>
        </p:blipFill>
        <p:spPr>
          <a:xfrm>
            <a:off x="2895600" y="3505200"/>
            <a:ext cx="1093738" cy="2124977"/>
          </a:xfrm>
          <a:prstGeom prst="rect">
            <a:avLst/>
          </a:prstGeom>
          <a:noFill/>
          <a:ln>
            <a:noFill/>
          </a:ln>
          <a:effectLst>
            <a:outerShdw blurRad="76200" dir="13500000" sy="23000" kx="1200000" algn="br" rotWithShape="0">
              <a:prstClr val="black">
                <a:alpha val="20000"/>
              </a:prstClr>
            </a:outerShdw>
          </a:effectLst>
        </p:spPr>
      </p:pic>
      <p:pic>
        <p:nvPicPr>
          <p:cNvPr id="11" name="Tree B" descr="Old Tree B.png"/>
          <p:cNvPicPr>
            <a:picLocks noChangeAspect="1"/>
          </p:cNvPicPr>
          <p:nvPr/>
        </p:nvPicPr>
        <p:blipFill>
          <a:blip r:embed="rId7" cstate="print"/>
          <a:srcRect/>
          <a:stretch>
            <a:fillRect/>
          </a:stretch>
        </p:blipFill>
        <p:spPr bwMode="auto">
          <a:xfrm>
            <a:off x="5181600" y="3352800"/>
            <a:ext cx="1384300" cy="2857500"/>
          </a:xfrm>
          <a:prstGeom prst="rect">
            <a:avLst/>
          </a:prstGeom>
          <a:noFill/>
          <a:ln w="9525">
            <a:noFill/>
            <a:miter lim="800000"/>
            <a:headEnd/>
            <a:tailEnd/>
          </a:ln>
          <a:effectLst>
            <a:outerShdw blurRad="76200" dir="13500000" sy="23000" kx="1200000" algn="br" rotWithShape="0">
              <a:prstClr val="black">
                <a:alpha val="20000"/>
              </a:prstClr>
            </a:outerShdw>
          </a:effectLst>
        </p:spPr>
      </p:pic>
      <p:pic>
        <p:nvPicPr>
          <p:cNvPr id="12" name="Picture 11" descr="Just Small.png"/>
          <p:cNvPicPr>
            <a:picLocks noChangeAspect="1"/>
          </p:cNvPicPr>
          <p:nvPr/>
        </p:nvPicPr>
        <p:blipFill>
          <a:blip r:embed="rId8" cstate="print"/>
          <a:stretch>
            <a:fillRect/>
          </a:stretch>
        </p:blipFill>
        <p:spPr>
          <a:xfrm>
            <a:off x="2057400" y="2438400"/>
            <a:ext cx="920099" cy="1313151"/>
          </a:xfrm>
          <a:prstGeom prst="rect">
            <a:avLst/>
          </a:prstGeom>
          <a:effectLst>
            <a:outerShdw blurRad="76200" dir="13500000" sy="23000" kx="1200000" algn="br" rotWithShape="0">
              <a:prstClr val="black">
                <a:alpha val="20000"/>
              </a:prstClr>
            </a:outerShdw>
          </a:effectLst>
        </p:spPr>
      </p:pic>
      <p:pic>
        <p:nvPicPr>
          <p:cNvPr id="13" name="Picture 12" descr="Just Small.png"/>
          <p:cNvPicPr>
            <a:picLocks noChangeAspect="1"/>
          </p:cNvPicPr>
          <p:nvPr/>
        </p:nvPicPr>
        <p:blipFill>
          <a:blip r:embed="rId8" cstate="print"/>
          <a:stretch>
            <a:fillRect/>
          </a:stretch>
        </p:blipFill>
        <p:spPr>
          <a:xfrm>
            <a:off x="5791200" y="2057400"/>
            <a:ext cx="762000" cy="1087515"/>
          </a:xfrm>
          <a:prstGeom prst="rect">
            <a:avLst/>
          </a:prstGeom>
          <a:effectLst>
            <a:outerShdw blurRad="76200" dir="13500000" sy="23000" kx="1200000" algn="br" rotWithShape="0">
              <a:prstClr val="black">
                <a:alpha val="20000"/>
              </a:prstClr>
            </a:outerShdw>
          </a:effectLst>
        </p:spPr>
      </p:pic>
      <p:pic>
        <p:nvPicPr>
          <p:cNvPr id="14" name="Tree A" descr="Old Tree A.png"/>
          <p:cNvPicPr>
            <a:picLocks noChangeAspect="1"/>
          </p:cNvPicPr>
          <p:nvPr/>
        </p:nvPicPr>
        <p:blipFill>
          <a:blip r:embed="rId6" cstate="print"/>
          <a:stretch>
            <a:fillRect/>
          </a:stretch>
        </p:blipFill>
        <p:spPr>
          <a:xfrm>
            <a:off x="7696200" y="2819400"/>
            <a:ext cx="1371600" cy="2664823"/>
          </a:xfrm>
          <a:prstGeom prst="rect">
            <a:avLst/>
          </a:prstGeom>
          <a:noFill/>
          <a:ln>
            <a:noFill/>
          </a:ln>
          <a:effectLst>
            <a:outerShdw blurRad="76200" dir="13500000" sy="23000" kx="1200000" algn="br" rotWithShape="0">
              <a:prstClr val="black">
                <a:alpha val="20000"/>
              </a:prstClr>
            </a:outerShdw>
          </a:effectLst>
        </p:spPr>
      </p:pic>
      <p:sp>
        <p:nvSpPr>
          <p:cNvPr id="15" name="TextBox 14"/>
          <p:cNvSpPr txBox="1"/>
          <p:nvPr/>
        </p:nvSpPr>
        <p:spPr>
          <a:xfrm>
            <a:off x="304800" y="3886200"/>
            <a:ext cx="2209800"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Each tree has an independent prediction based on its circumstances</a:t>
            </a:r>
          </a:p>
          <a:p>
            <a:pPr algn="ctr"/>
            <a:endParaRPr lang="en-US" dirty="0" smtClean="0"/>
          </a:p>
          <a:p>
            <a:pPr algn="ctr"/>
            <a:r>
              <a:rPr lang="en-US" dirty="0" smtClean="0"/>
              <a:t>(starting height, rainfall, soil richness, temperature)</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confident would you be about the effect of these gardeners?</a:t>
            </a:r>
            <a:endParaRPr lang="en-US" dirty="0"/>
          </a:p>
        </p:txBody>
      </p:sp>
      <p:graphicFrame>
        <p:nvGraphicFramePr>
          <p:cNvPr id="11" name="Table 10"/>
          <p:cNvGraphicFramePr>
            <a:graphicFrameLocks noGrp="1"/>
          </p:cNvGraphicFramePr>
          <p:nvPr/>
        </p:nvGraphicFramePr>
        <p:xfrm>
          <a:off x="1295400" y="1752600"/>
          <a:ext cx="1447800" cy="1010920"/>
        </p:xfrm>
        <a:graphic>
          <a:graphicData uri="http://schemas.openxmlformats.org/drawingml/2006/table">
            <a:tbl>
              <a:tblPr firstRow="1" bandRow="1">
                <a:tableStyleId>{5C22544A-7EE6-4342-B048-85BDC9FD1C3A}</a:tableStyleId>
              </a:tblPr>
              <a:tblGrid>
                <a:gridCol w="1447800"/>
              </a:tblGrid>
              <a:tr h="370840">
                <a:tc>
                  <a:txBody>
                    <a:bodyPr/>
                    <a:lstStyle/>
                    <a:p>
                      <a:pPr algn="ctr"/>
                      <a:r>
                        <a:rPr lang="en-US" dirty="0" smtClean="0"/>
                        <a:t>Total trees assigned</a:t>
                      </a:r>
                      <a:endParaRPr lang="en-US" dirty="0"/>
                    </a:p>
                  </a:txBody>
                  <a:tcPr/>
                </a:tc>
              </a:tr>
              <a:tr h="370840">
                <a:tc>
                  <a:txBody>
                    <a:bodyPr/>
                    <a:lstStyle/>
                    <a:p>
                      <a:pPr algn="ctr"/>
                      <a:r>
                        <a:rPr lang="en-US" dirty="0" smtClean="0"/>
                        <a:t>5</a:t>
                      </a:r>
                      <a:endParaRPr lang="en-US" dirty="0"/>
                    </a:p>
                  </a:txBody>
                  <a:tcPr/>
                </a:tc>
              </a:tr>
            </a:tbl>
          </a:graphicData>
        </a:graphic>
      </p:graphicFrame>
      <p:graphicFrame>
        <p:nvGraphicFramePr>
          <p:cNvPr id="12" name="Table 11"/>
          <p:cNvGraphicFramePr>
            <a:graphicFrameLocks noGrp="1"/>
          </p:cNvGraphicFramePr>
          <p:nvPr/>
        </p:nvGraphicFramePr>
        <p:xfrm>
          <a:off x="2895600" y="1752600"/>
          <a:ext cx="2895600" cy="1010920"/>
        </p:xfrm>
        <a:graphic>
          <a:graphicData uri="http://schemas.openxmlformats.org/drawingml/2006/table">
            <a:tbl>
              <a:tblPr firstRow="1" bandRow="1">
                <a:tableStyleId>{21E4AEA4-8DFA-4A89-87EB-49C32662AFE0}</a:tableStyleId>
              </a:tblPr>
              <a:tblGrid>
                <a:gridCol w="2895600"/>
              </a:tblGrid>
              <a:tr h="370840">
                <a:tc>
                  <a:txBody>
                    <a:bodyPr/>
                    <a:lstStyle/>
                    <a:p>
                      <a:pPr algn="ctr"/>
                      <a:r>
                        <a:rPr lang="en-US" dirty="0" smtClean="0"/>
                        <a:t>Trees that missed predicted growth</a:t>
                      </a:r>
                      <a:endParaRPr lang="en-US" dirty="0"/>
                    </a:p>
                  </a:txBody>
                  <a:tcPr/>
                </a:tc>
              </a:tr>
              <a:tr h="370840">
                <a:tc>
                  <a:txBody>
                    <a:bodyPr/>
                    <a:lstStyle/>
                    <a:p>
                      <a:pPr algn="ctr"/>
                      <a:r>
                        <a:rPr lang="en-US" dirty="0" smtClean="0"/>
                        <a:t>3</a:t>
                      </a:r>
                      <a:endParaRPr lang="en-US" dirty="0"/>
                    </a:p>
                  </a:txBody>
                  <a:tcPr/>
                </a:tc>
              </a:tr>
            </a:tbl>
          </a:graphicData>
        </a:graphic>
      </p:graphicFrame>
      <p:graphicFrame>
        <p:nvGraphicFramePr>
          <p:cNvPr id="13" name="Table 12"/>
          <p:cNvGraphicFramePr>
            <a:graphicFrameLocks noGrp="1"/>
          </p:cNvGraphicFramePr>
          <p:nvPr/>
        </p:nvGraphicFramePr>
        <p:xfrm>
          <a:off x="5791200" y="1752600"/>
          <a:ext cx="2895600" cy="1010920"/>
        </p:xfrm>
        <a:graphic>
          <a:graphicData uri="http://schemas.openxmlformats.org/drawingml/2006/table">
            <a:tbl>
              <a:tblPr firstRow="1" bandRow="1">
                <a:tableStyleId>{F5AB1C69-6EDB-4FF4-983F-18BD219EF322}</a:tableStyleId>
              </a:tblPr>
              <a:tblGrid>
                <a:gridCol w="2895600"/>
              </a:tblGrid>
              <a:tr h="370840">
                <a:tc>
                  <a:txBody>
                    <a:bodyPr/>
                    <a:lstStyle/>
                    <a:p>
                      <a:pPr algn="ctr"/>
                      <a:r>
                        <a:rPr lang="en-US" dirty="0" smtClean="0"/>
                        <a:t>Trees that beat predicted growth</a:t>
                      </a:r>
                      <a:endParaRPr lang="en-US" dirty="0"/>
                    </a:p>
                  </a:txBody>
                  <a:tcPr/>
                </a:tc>
              </a:tr>
              <a:tr h="370840">
                <a:tc>
                  <a:txBody>
                    <a:bodyPr/>
                    <a:lstStyle/>
                    <a:p>
                      <a:pPr algn="ctr"/>
                      <a:r>
                        <a:rPr lang="en-US" dirty="0" smtClean="0"/>
                        <a:t>2</a:t>
                      </a:r>
                      <a:endParaRPr lang="en-US" dirty="0"/>
                    </a:p>
                  </a:txBody>
                  <a:tcPr/>
                </a:tc>
              </a:tr>
            </a:tbl>
          </a:graphicData>
        </a:graphic>
      </p:graphicFrame>
      <p:graphicFrame>
        <p:nvGraphicFramePr>
          <p:cNvPr id="16" name="Table 15"/>
          <p:cNvGraphicFramePr>
            <a:graphicFrameLocks noGrp="1"/>
          </p:cNvGraphicFramePr>
          <p:nvPr/>
        </p:nvGraphicFramePr>
        <p:xfrm>
          <a:off x="2895600" y="2819400"/>
          <a:ext cx="1447800" cy="1010920"/>
        </p:xfrm>
        <a:graphic>
          <a:graphicData uri="http://schemas.openxmlformats.org/drawingml/2006/table">
            <a:tbl>
              <a:tblPr firstRow="1" bandRow="1">
                <a:tableStyleId>{00A15C55-8517-42AA-B614-E9B94910E393}</a:tableStyleId>
              </a:tblPr>
              <a:tblGrid>
                <a:gridCol w="1447800"/>
              </a:tblGrid>
              <a:tr h="370840">
                <a:tc>
                  <a:txBody>
                    <a:bodyPr/>
                    <a:lstStyle/>
                    <a:p>
                      <a:pPr algn="ctr"/>
                      <a:r>
                        <a:rPr lang="en-US" dirty="0" smtClean="0"/>
                        <a:t>Due to unlucky year</a:t>
                      </a:r>
                      <a:endParaRPr lang="en-US" dirty="0"/>
                    </a:p>
                  </a:txBody>
                  <a:tcPr/>
                </a:tc>
              </a:tr>
              <a:tr h="370840">
                <a:tc>
                  <a:txBody>
                    <a:bodyPr/>
                    <a:lstStyle/>
                    <a:p>
                      <a:pPr algn="ctr"/>
                      <a:r>
                        <a:rPr lang="en-US" dirty="0" smtClean="0"/>
                        <a:t>2</a:t>
                      </a:r>
                      <a:endParaRPr lang="en-US" dirty="0"/>
                    </a:p>
                  </a:txBody>
                  <a:tcPr/>
                </a:tc>
              </a:tr>
            </a:tbl>
          </a:graphicData>
        </a:graphic>
      </p:graphicFrame>
      <p:graphicFrame>
        <p:nvGraphicFramePr>
          <p:cNvPr id="17" name="Table 16"/>
          <p:cNvGraphicFramePr>
            <a:graphicFrameLocks noGrp="1"/>
          </p:cNvGraphicFramePr>
          <p:nvPr/>
        </p:nvGraphicFramePr>
        <p:xfrm>
          <a:off x="4343400" y="2819400"/>
          <a:ext cx="1447800" cy="1010920"/>
        </p:xfrm>
        <a:graphic>
          <a:graphicData uri="http://schemas.openxmlformats.org/drawingml/2006/table">
            <a:tbl>
              <a:tblPr firstRow="1" bandRow="1">
                <a:tableStyleId>{21E4AEA4-8DFA-4A89-87EB-49C32662AFE0}</a:tableStyleId>
              </a:tblPr>
              <a:tblGrid>
                <a:gridCol w="1447800"/>
              </a:tblGrid>
              <a:tr h="370840">
                <a:tc>
                  <a:txBody>
                    <a:bodyPr/>
                    <a:lstStyle/>
                    <a:p>
                      <a:pPr algn="ctr"/>
                      <a:r>
                        <a:rPr lang="en-US" dirty="0" smtClean="0"/>
                        <a:t>Due to gardener</a:t>
                      </a:r>
                      <a:endParaRPr lang="en-US" dirty="0"/>
                    </a:p>
                  </a:txBody>
                  <a:tcPr/>
                </a:tc>
              </a:tr>
              <a:tr h="370840">
                <a:tc>
                  <a:txBody>
                    <a:bodyPr/>
                    <a:lstStyle/>
                    <a:p>
                      <a:pPr algn="ctr"/>
                      <a:r>
                        <a:rPr lang="en-US" dirty="0" smtClean="0"/>
                        <a:t>1</a:t>
                      </a:r>
                      <a:endParaRPr lang="en-US" dirty="0"/>
                    </a:p>
                  </a:txBody>
                  <a:tcPr/>
                </a:tc>
              </a:tr>
            </a:tbl>
          </a:graphicData>
        </a:graphic>
      </p:graphicFrame>
      <p:graphicFrame>
        <p:nvGraphicFramePr>
          <p:cNvPr id="18" name="Table 17"/>
          <p:cNvGraphicFramePr>
            <a:graphicFrameLocks noGrp="1"/>
          </p:cNvGraphicFramePr>
          <p:nvPr/>
        </p:nvGraphicFramePr>
        <p:xfrm>
          <a:off x="5791200" y="2819400"/>
          <a:ext cx="1447800" cy="1010920"/>
        </p:xfrm>
        <a:graphic>
          <a:graphicData uri="http://schemas.openxmlformats.org/drawingml/2006/table">
            <a:tbl>
              <a:tblPr firstRow="1" bandRow="1">
                <a:tableStyleId>{F5AB1C69-6EDB-4FF4-983F-18BD219EF322}</a:tableStyleId>
              </a:tblPr>
              <a:tblGrid>
                <a:gridCol w="1447800"/>
              </a:tblGrid>
              <a:tr h="370840">
                <a:tc>
                  <a:txBody>
                    <a:bodyPr/>
                    <a:lstStyle/>
                    <a:p>
                      <a:pPr algn="ctr"/>
                      <a:r>
                        <a:rPr lang="en-US" dirty="0" smtClean="0"/>
                        <a:t>Due</a:t>
                      </a:r>
                      <a:r>
                        <a:rPr lang="en-US" baseline="0" dirty="0" smtClean="0"/>
                        <a:t> to gardener</a:t>
                      </a:r>
                      <a:endParaRPr lang="en-US" dirty="0"/>
                    </a:p>
                  </a:txBody>
                  <a:tcPr/>
                </a:tc>
              </a:tr>
              <a:tr h="370840">
                <a:tc>
                  <a:txBody>
                    <a:bodyPr/>
                    <a:lstStyle/>
                    <a:p>
                      <a:pPr algn="ctr"/>
                      <a:r>
                        <a:rPr lang="en-US" dirty="0" smtClean="0"/>
                        <a:t>2</a:t>
                      </a:r>
                      <a:endParaRPr lang="en-US" dirty="0"/>
                    </a:p>
                  </a:txBody>
                  <a:tcPr/>
                </a:tc>
              </a:tr>
            </a:tbl>
          </a:graphicData>
        </a:graphic>
      </p:graphicFrame>
      <p:graphicFrame>
        <p:nvGraphicFramePr>
          <p:cNvPr id="19" name="Table 18"/>
          <p:cNvGraphicFramePr>
            <a:graphicFrameLocks noGrp="1"/>
          </p:cNvGraphicFramePr>
          <p:nvPr/>
        </p:nvGraphicFramePr>
        <p:xfrm>
          <a:off x="7239000" y="2819400"/>
          <a:ext cx="1447800" cy="1010920"/>
        </p:xfrm>
        <a:graphic>
          <a:graphicData uri="http://schemas.openxmlformats.org/drawingml/2006/table">
            <a:tbl>
              <a:tblPr firstRow="1" bandRow="1">
                <a:tableStyleId>{00A15C55-8517-42AA-B614-E9B94910E393}</a:tableStyleId>
              </a:tblPr>
              <a:tblGrid>
                <a:gridCol w="1447800"/>
              </a:tblGrid>
              <a:tr h="370840">
                <a:tc>
                  <a:txBody>
                    <a:bodyPr/>
                    <a:lstStyle/>
                    <a:p>
                      <a:pPr algn="ctr"/>
                      <a:r>
                        <a:rPr lang="en-US" dirty="0" smtClean="0"/>
                        <a:t>Due to lucky year</a:t>
                      </a:r>
                      <a:endParaRPr lang="en-US" dirty="0"/>
                    </a:p>
                  </a:txBody>
                  <a:tcPr/>
                </a:tc>
              </a:tr>
              <a:tr h="370840">
                <a:tc>
                  <a:txBody>
                    <a:bodyPr/>
                    <a:lstStyle/>
                    <a:p>
                      <a:pPr algn="ctr"/>
                      <a:r>
                        <a:rPr lang="en-US" dirty="0" smtClean="0"/>
                        <a:t>0</a:t>
                      </a:r>
                      <a:endParaRPr lang="en-US" dirty="0"/>
                    </a:p>
                  </a:txBody>
                  <a:tcPr/>
                </a:tc>
              </a:tr>
            </a:tbl>
          </a:graphicData>
        </a:graphic>
      </p:graphicFrame>
      <p:graphicFrame>
        <p:nvGraphicFramePr>
          <p:cNvPr id="20" name="Table 19"/>
          <p:cNvGraphicFramePr>
            <a:graphicFrameLocks noGrp="1"/>
          </p:cNvGraphicFramePr>
          <p:nvPr/>
        </p:nvGraphicFramePr>
        <p:xfrm>
          <a:off x="1295400" y="4399280"/>
          <a:ext cx="1447800" cy="1010920"/>
        </p:xfrm>
        <a:graphic>
          <a:graphicData uri="http://schemas.openxmlformats.org/drawingml/2006/table">
            <a:tbl>
              <a:tblPr firstRow="1" bandRow="1">
                <a:tableStyleId>{5C22544A-7EE6-4342-B048-85BDC9FD1C3A}</a:tableStyleId>
              </a:tblPr>
              <a:tblGrid>
                <a:gridCol w="1447800"/>
              </a:tblGrid>
              <a:tr h="370840">
                <a:tc>
                  <a:txBody>
                    <a:bodyPr/>
                    <a:lstStyle/>
                    <a:p>
                      <a:pPr algn="ctr"/>
                      <a:r>
                        <a:rPr lang="en-US" dirty="0" smtClean="0"/>
                        <a:t>Total trees assigned</a:t>
                      </a:r>
                      <a:endParaRPr lang="en-US" dirty="0"/>
                    </a:p>
                  </a:txBody>
                  <a:tcPr/>
                </a:tc>
              </a:tr>
              <a:tr h="370840">
                <a:tc>
                  <a:txBody>
                    <a:bodyPr/>
                    <a:lstStyle/>
                    <a:p>
                      <a:pPr algn="ctr"/>
                      <a:r>
                        <a:rPr lang="en-US" dirty="0" smtClean="0"/>
                        <a:t>50</a:t>
                      </a:r>
                      <a:endParaRPr lang="en-US" dirty="0"/>
                    </a:p>
                  </a:txBody>
                  <a:tcPr/>
                </a:tc>
              </a:tr>
            </a:tbl>
          </a:graphicData>
        </a:graphic>
      </p:graphicFrame>
      <p:graphicFrame>
        <p:nvGraphicFramePr>
          <p:cNvPr id="21" name="Table 20"/>
          <p:cNvGraphicFramePr>
            <a:graphicFrameLocks noGrp="1"/>
          </p:cNvGraphicFramePr>
          <p:nvPr/>
        </p:nvGraphicFramePr>
        <p:xfrm>
          <a:off x="2895600" y="4399280"/>
          <a:ext cx="2895600" cy="1010920"/>
        </p:xfrm>
        <a:graphic>
          <a:graphicData uri="http://schemas.openxmlformats.org/drawingml/2006/table">
            <a:tbl>
              <a:tblPr firstRow="1" bandRow="1">
                <a:tableStyleId>{21E4AEA4-8DFA-4A89-87EB-49C32662AFE0}</a:tableStyleId>
              </a:tblPr>
              <a:tblGrid>
                <a:gridCol w="2895600"/>
              </a:tblGrid>
              <a:tr h="370840">
                <a:tc>
                  <a:txBody>
                    <a:bodyPr/>
                    <a:lstStyle/>
                    <a:p>
                      <a:pPr algn="ctr"/>
                      <a:r>
                        <a:rPr lang="en-US" dirty="0" smtClean="0"/>
                        <a:t>Trees that missed predicted growth</a:t>
                      </a:r>
                      <a:endParaRPr lang="en-US" dirty="0"/>
                    </a:p>
                  </a:txBody>
                  <a:tcPr/>
                </a:tc>
              </a:tr>
              <a:tr h="370840">
                <a:tc>
                  <a:txBody>
                    <a:bodyPr/>
                    <a:lstStyle/>
                    <a:p>
                      <a:pPr algn="ctr"/>
                      <a:r>
                        <a:rPr lang="en-US" dirty="0" smtClean="0"/>
                        <a:t>30</a:t>
                      </a:r>
                      <a:endParaRPr lang="en-US" dirty="0"/>
                    </a:p>
                  </a:txBody>
                  <a:tcPr/>
                </a:tc>
              </a:tr>
            </a:tbl>
          </a:graphicData>
        </a:graphic>
      </p:graphicFrame>
      <p:graphicFrame>
        <p:nvGraphicFramePr>
          <p:cNvPr id="22" name="Table 21"/>
          <p:cNvGraphicFramePr>
            <a:graphicFrameLocks noGrp="1"/>
          </p:cNvGraphicFramePr>
          <p:nvPr/>
        </p:nvGraphicFramePr>
        <p:xfrm>
          <a:off x="5791200" y="4399280"/>
          <a:ext cx="2895600" cy="1010920"/>
        </p:xfrm>
        <a:graphic>
          <a:graphicData uri="http://schemas.openxmlformats.org/drawingml/2006/table">
            <a:tbl>
              <a:tblPr firstRow="1" bandRow="1">
                <a:tableStyleId>{F5AB1C69-6EDB-4FF4-983F-18BD219EF322}</a:tableStyleId>
              </a:tblPr>
              <a:tblGrid>
                <a:gridCol w="2895600"/>
              </a:tblGrid>
              <a:tr h="370840">
                <a:tc>
                  <a:txBody>
                    <a:bodyPr/>
                    <a:lstStyle/>
                    <a:p>
                      <a:pPr algn="ctr"/>
                      <a:r>
                        <a:rPr lang="en-US" dirty="0" smtClean="0"/>
                        <a:t>Trees that beat predicted growth</a:t>
                      </a:r>
                      <a:endParaRPr lang="en-US" dirty="0"/>
                    </a:p>
                  </a:txBody>
                  <a:tcPr/>
                </a:tc>
              </a:tr>
              <a:tr h="370840">
                <a:tc>
                  <a:txBody>
                    <a:bodyPr/>
                    <a:lstStyle/>
                    <a:p>
                      <a:pPr algn="ctr"/>
                      <a:r>
                        <a:rPr lang="en-US" dirty="0" smtClean="0"/>
                        <a:t>20</a:t>
                      </a:r>
                      <a:endParaRPr lang="en-US" dirty="0"/>
                    </a:p>
                  </a:txBody>
                  <a:tcPr/>
                </a:tc>
              </a:tr>
            </a:tbl>
          </a:graphicData>
        </a:graphic>
      </p:graphicFrame>
      <p:graphicFrame>
        <p:nvGraphicFramePr>
          <p:cNvPr id="23" name="Table 22"/>
          <p:cNvGraphicFramePr>
            <a:graphicFrameLocks noGrp="1"/>
          </p:cNvGraphicFramePr>
          <p:nvPr/>
        </p:nvGraphicFramePr>
        <p:xfrm>
          <a:off x="2895600" y="5466080"/>
          <a:ext cx="1447800" cy="1010920"/>
        </p:xfrm>
        <a:graphic>
          <a:graphicData uri="http://schemas.openxmlformats.org/drawingml/2006/table">
            <a:tbl>
              <a:tblPr firstRow="1" bandRow="1">
                <a:tableStyleId>{00A15C55-8517-42AA-B614-E9B94910E393}</a:tableStyleId>
              </a:tblPr>
              <a:tblGrid>
                <a:gridCol w="1447800"/>
              </a:tblGrid>
              <a:tr h="370840">
                <a:tc>
                  <a:txBody>
                    <a:bodyPr/>
                    <a:lstStyle/>
                    <a:p>
                      <a:pPr algn="ctr"/>
                      <a:r>
                        <a:rPr lang="en-US" dirty="0" smtClean="0"/>
                        <a:t>Due to unlucky year</a:t>
                      </a:r>
                      <a:endParaRPr lang="en-US" dirty="0"/>
                    </a:p>
                  </a:txBody>
                  <a:tcPr/>
                </a:tc>
              </a:tr>
              <a:tr h="370840">
                <a:tc>
                  <a:txBody>
                    <a:bodyPr/>
                    <a:lstStyle/>
                    <a:p>
                      <a:pPr algn="ctr"/>
                      <a:r>
                        <a:rPr lang="en-US" dirty="0" smtClean="0"/>
                        <a:t>7</a:t>
                      </a:r>
                      <a:endParaRPr lang="en-US" dirty="0"/>
                    </a:p>
                  </a:txBody>
                  <a:tcPr/>
                </a:tc>
              </a:tr>
            </a:tbl>
          </a:graphicData>
        </a:graphic>
      </p:graphicFrame>
      <p:graphicFrame>
        <p:nvGraphicFramePr>
          <p:cNvPr id="24" name="Table 23"/>
          <p:cNvGraphicFramePr>
            <a:graphicFrameLocks noGrp="1"/>
          </p:cNvGraphicFramePr>
          <p:nvPr/>
        </p:nvGraphicFramePr>
        <p:xfrm>
          <a:off x="4343400" y="5466080"/>
          <a:ext cx="1447800" cy="1010920"/>
        </p:xfrm>
        <a:graphic>
          <a:graphicData uri="http://schemas.openxmlformats.org/drawingml/2006/table">
            <a:tbl>
              <a:tblPr firstRow="1" bandRow="1">
                <a:tableStyleId>{21E4AEA4-8DFA-4A89-87EB-49C32662AFE0}</a:tableStyleId>
              </a:tblPr>
              <a:tblGrid>
                <a:gridCol w="1447800"/>
              </a:tblGrid>
              <a:tr h="370840">
                <a:tc>
                  <a:txBody>
                    <a:bodyPr/>
                    <a:lstStyle/>
                    <a:p>
                      <a:pPr algn="ctr"/>
                      <a:r>
                        <a:rPr lang="en-US" dirty="0" smtClean="0"/>
                        <a:t>Due to gardener</a:t>
                      </a:r>
                      <a:endParaRPr lang="en-US" dirty="0"/>
                    </a:p>
                  </a:txBody>
                  <a:tcPr/>
                </a:tc>
              </a:tr>
              <a:tr h="370840">
                <a:tc>
                  <a:txBody>
                    <a:bodyPr/>
                    <a:lstStyle/>
                    <a:p>
                      <a:pPr algn="ctr"/>
                      <a:r>
                        <a:rPr lang="en-US" dirty="0" smtClean="0"/>
                        <a:t>23</a:t>
                      </a:r>
                      <a:endParaRPr lang="en-US" dirty="0"/>
                    </a:p>
                  </a:txBody>
                  <a:tcPr/>
                </a:tc>
              </a:tr>
            </a:tbl>
          </a:graphicData>
        </a:graphic>
      </p:graphicFrame>
      <p:graphicFrame>
        <p:nvGraphicFramePr>
          <p:cNvPr id="25" name="Table 24"/>
          <p:cNvGraphicFramePr>
            <a:graphicFrameLocks noGrp="1"/>
          </p:cNvGraphicFramePr>
          <p:nvPr/>
        </p:nvGraphicFramePr>
        <p:xfrm>
          <a:off x="5791200" y="5466080"/>
          <a:ext cx="1447800" cy="1010920"/>
        </p:xfrm>
        <a:graphic>
          <a:graphicData uri="http://schemas.openxmlformats.org/drawingml/2006/table">
            <a:tbl>
              <a:tblPr firstRow="1" bandRow="1">
                <a:tableStyleId>{F5AB1C69-6EDB-4FF4-983F-18BD219EF322}</a:tableStyleId>
              </a:tblPr>
              <a:tblGrid>
                <a:gridCol w="1447800"/>
              </a:tblGrid>
              <a:tr h="370840">
                <a:tc>
                  <a:txBody>
                    <a:bodyPr/>
                    <a:lstStyle/>
                    <a:p>
                      <a:pPr algn="ctr"/>
                      <a:r>
                        <a:rPr lang="en-US" dirty="0" smtClean="0"/>
                        <a:t>Due</a:t>
                      </a:r>
                      <a:r>
                        <a:rPr lang="en-US" baseline="0" dirty="0" smtClean="0"/>
                        <a:t> to gardener</a:t>
                      </a:r>
                      <a:endParaRPr lang="en-US" dirty="0"/>
                    </a:p>
                  </a:txBody>
                  <a:tcPr/>
                </a:tc>
              </a:tr>
              <a:tr h="370840">
                <a:tc>
                  <a:txBody>
                    <a:bodyPr/>
                    <a:lstStyle/>
                    <a:p>
                      <a:pPr algn="ctr"/>
                      <a:r>
                        <a:rPr lang="en-US" dirty="0" smtClean="0"/>
                        <a:t>15</a:t>
                      </a:r>
                      <a:endParaRPr lang="en-US" dirty="0"/>
                    </a:p>
                  </a:txBody>
                  <a:tcPr/>
                </a:tc>
              </a:tr>
            </a:tbl>
          </a:graphicData>
        </a:graphic>
      </p:graphicFrame>
      <p:graphicFrame>
        <p:nvGraphicFramePr>
          <p:cNvPr id="26" name="Table 25"/>
          <p:cNvGraphicFramePr>
            <a:graphicFrameLocks noGrp="1"/>
          </p:cNvGraphicFramePr>
          <p:nvPr/>
        </p:nvGraphicFramePr>
        <p:xfrm>
          <a:off x="7239000" y="5466080"/>
          <a:ext cx="1447800" cy="1010920"/>
        </p:xfrm>
        <a:graphic>
          <a:graphicData uri="http://schemas.openxmlformats.org/drawingml/2006/table">
            <a:tbl>
              <a:tblPr firstRow="1" bandRow="1">
                <a:tableStyleId>{00A15C55-8517-42AA-B614-E9B94910E393}</a:tableStyleId>
              </a:tblPr>
              <a:tblGrid>
                <a:gridCol w="1447800"/>
              </a:tblGrid>
              <a:tr h="370840">
                <a:tc>
                  <a:txBody>
                    <a:bodyPr/>
                    <a:lstStyle/>
                    <a:p>
                      <a:pPr algn="ctr"/>
                      <a:r>
                        <a:rPr lang="en-US" dirty="0" smtClean="0"/>
                        <a:t>Due to lucky year</a:t>
                      </a:r>
                      <a:endParaRPr lang="en-US" dirty="0"/>
                    </a:p>
                  </a:txBody>
                  <a:tcPr/>
                </a:tc>
              </a:tr>
              <a:tr h="370840">
                <a:tc>
                  <a:txBody>
                    <a:bodyPr/>
                    <a:lstStyle/>
                    <a:p>
                      <a:pPr algn="ctr"/>
                      <a:r>
                        <a:rPr lang="en-US" dirty="0" smtClean="0"/>
                        <a:t>5</a:t>
                      </a:r>
                      <a:endParaRPr lang="en-US" dirty="0"/>
                    </a:p>
                  </a:txBody>
                  <a:tcPr/>
                </a:tc>
              </a:tr>
            </a:tbl>
          </a:graphicData>
        </a:graphic>
      </p:graphicFrame>
      <p:grpSp>
        <p:nvGrpSpPr>
          <p:cNvPr id="27" name="Gar B"/>
          <p:cNvGrpSpPr>
            <a:grpSpLocks/>
          </p:cNvGrpSpPr>
          <p:nvPr/>
        </p:nvGrpSpPr>
        <p:grpSpPr bwMode="auto">
          <a:xfrm>
            <a:off x="152400" y="1600200"/>
            <a:ext cx="1196546" cy="1325563"/>
            <a:chOff x="7828385" y="2545806"/>
            <a:chExt cx="1608731" cy="1783168"/>
          </a:xfrm>
        </p:grpSpPr>
        <p:pic>
          <p:nvPicPr>
            <p:cNvPr id="28" name="Gardener B" descr="Gardeners B.png"/>
            <p:cNvPicPr>
              <a:picLocks noChangeAspect="1"/>
            </p:cNvPicPr>
            <p:nvPr/>
          </p:nvPicPr>
          <p:blipFill>
            <a:blip r:embed="rId3"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29" name="Gar B Label"/>
            <p:cNvSpPr txBox="1">
              <a:spLocks noChangeArrowheads="1"/>
            </p:cNvSpPr>
            <p:nvPr/>
          </p:nvSpPr>
          <p:spPr bwMode="auto">
            <a:xfrm>
              <a:off x="7828385" y="2545806"/>
              <a:ext cx="1608731" cy="455428"/>
            </a:xfrm>
            <a:prstGeom prst="rect">
              <a:avLst/>
            </a:prstGeom>
            <a:noFill/>
            <a:ln w="9525">
              <a:noFill/>
              <a:miter lim="800000"/>
              <a:headEnd/>
              <a:tailEnd/>
            </a:ln>
          </p:spPr>
          <p:txBody>
            <a:bodyPr wrap="none">
              <a:spAutoFit/>
            </a:bodyPr>
            <a:lstStyle/>
            <a:p>
              <a:r>
                <a:rPr lang="en-US" sz="1600" dirty="0" smtClean="0">
                  <a:solidFill>
                    <a:srgbClr val="363A46"/>
                  </a:solidFill>
                  <a:latin typeface="Calibri" pitchFamily="34" charset="0"/>
                </a:rPr>
                <a:t>Gardener G </a:t>
              </a:r>
              <a:endParaRPr lang="en-US" sz="1600" dirty="0">
                <a:solidFill>
                  <a:srgbClr val="363A46"/>
                </a:solidFill>
                <a:latin typeface="Calibri" pitchFamily="34" charset="0"/>
              </a:endParaRPr>
            </a:p>
          </p:txBody>
        </p:sp>
      </p:grpSp>
      <p:grpSp>
        <p:nvGrpSpPr>
          <p:cNvPr id="30" name="Gar B"/>
          <p:cNvGrpSpPr>
            <a:grpSpLocks/>
          </p:cNvGrpSpPr>
          <p:nvPr/>
        </p:nvGrpSpPr>
        <p:grpSpPr bwMode="auto">
          <a:xfrm>
            <a:off x="152401" y="4237038"/>
            <a:ext cx="1194943" cy="1401762"/>
            <a:chOff x="7828382" y="2545806"/>
            <a:chExt cx="1606575" cy="1885672"/>
          </a:xfrm>
        </p:grpSpPr>
        <p:pic>
          <p:nvPicPr>
            <p:cNvPr id="31" name="Gardener B" descr="Gardeners B.png"/>
            <p:cNvPicPr>
              <a:picLocks noChangeAspect="1"/>
            </p:cNvPicPr>
            <p:nvPr/>
          </p:nvPicPr>
          <p:blipFill>
            <a:blip r:embed="rId3" cstate="print"/>
            <a:stretch>
              <a:fillRect/>
            </a:stretch>
          </p:blipFill>
          <p:spPr bwMode="auto">
            <a:xfrm>
              <a:off x="8270577" y="2935425"/>
              <a:ext cx="555920" cy="1496053"/>
            </a:xfrm>
            <a:prstGeom prst="rect">
              <a:avLst/>
            </a:prstGeom>
            <a:noFill/>
            <a:ln>
              <a:noFill/>
            </a:ln>
            <a:effectLst>
              <a:outerShdw blurRad="76200" dir="13500000" sy="23000" kx="1200000" algn="br" rotWithShape="0">
                <a:prstClr val="black">
                  <a:alpha val="20000"/>
                </a:prstClr>
              </a:outerShdw>
            </a:effectLst>
          </p:spPr>
        </p:pic>
        <p:sp>
          <p:nvSpPr>
            <p:cNvPr id="32" name="Gar B Label"/>
            <p:cNvSpPr txBox="1">
              <a:spLocks noChangeArrowheads="1"/>
            </p:cNvSpPr>
            <p:nvPr/>
          </p:nvSpPr>
          <p:spPr bwMode="auto">
            <a:xfrm>
              <a:off x="7828382" y="2545806"/>
              <a:ext cx="1606575" cy="455428"/>
            </a:xfrm>
            <a:prstGeom prst="rect">
              <a:avLst/>
            </a:prstGeom>
            <a:noFill/>
            <a:ln w="9525">
              <a:noFill/>
              <a:miter lim="800000"/>
              <a:headEnd/>
              <a:tailEnd/>
            </a:ln>
          </p:spPr>
          <p:txBody>
            <a:bodyPr wrap="none">
              <a:spAutoFit/>
            </a:bodyPr>
            <a:lstStyle/>
            <a:p>
              <a:r>
                <a:rPr lang="en-US" sz="1600" dirty="0" smtClean="0">
                  <a:solidFill>
                    <a:srgbClr val="7C4800"/>
                  </a:solidFill>
                  <a:latin typeface="Calibri" pitchFamily="34" charset="0"/>
                </a:rPr>
                <a:t>Gardener H </a:t>
              </a:r>
              <a:endParaRPr lang="en-US" sz="1600" dirty="0">
                <a:solidFill>
                  <a:srgbClr val="7C4800"/>
                </a:solidFill>
                <a:latin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Reporting Value-Added</a:t>
            </a:r>
            <a:endParaRPr lang="en-US" dirty="0"/>
          </a:p>
        </p:txBody>
      </p:sp>
      <p:sp>
        <p:nvSpPr>
          <p:cNvPr id="5" name="TextBox 4"/>
          <p:cNvSpPr txBox="1"/>
          <p:nvPr/>
        </p:nvSpPr>
        <p:spPr>
          <a:xfrm>
            <a:off x="255616" y="2133601"/>
            <a:ext cx="8526780" cy="1015663"/>
          </a:xfrm>
          <a:prstGeom prst="rect">
            <a:avLst/>
          </a:prstGeom>
          <a:noFill/>
        </p:spPr>
        <p:txBody>
          <a:bodyPr wrap="square" rtlCol="0">
            <a:spAutoFit/>
          </a:bodyPr>
          <a:lstStyle/>
          <a:p>
            <a:r>
              <a:rPr lang="en-US" sz="2000" dirty="0" smtClean="0">
                <a:latin typeface="+mn-lt"/>
              </a:rPr>
              <a:t>In the latest generation of Value-Added reports, estimates are color coded based on statistical significance. This represents how confident we are about the effect of schools and teachers on student academic growth.</a:t>
            </a:r>
          </a:p>
        </p:txBody>
      </p:sp>
      <p:sp>
        <p:nvSpPr>
          <p:cNvPr id="6" name="Teardrop 5"/>
          <p:cNvSpPr/>
          <p:nvPr/>
        </p:nvSpPr>
        <p:spPr>
          <a:xfrm rot="8100000">
            <a:off x="1289229" y="3463271"/>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p:cNvSpPr/>
          <p:nvPr/>
        </p:nvSpPr>
        <p:spPr>
          <a:xfrm rot="8100000">
            <a:off x="663606" y="3463271"/>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p:cNvSpPr/>
          <p:nvPr/>
        </p:nvSpPr>
        <p:spPr>
          <a:xfrm rot="8100000">
            <a:off x="1009532" y="4339571"/>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ardrop 8"/>
          <p:cNvSpPr/>
          <p:nvPr/>
        </p:nvSpPr>
        <p:spPr>
          <a:xfrm rot="8100000">
            <a:off x="1288782" y="5111096"/>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ardrop 9"/>
          <p:cNvSpPr/>
          <p:nvPr/>
        </p:nvSpPr>
        <p:spPr>
          <a:xfrm rot="8100000">
            <a:off x="653633" y="5111096"/>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ardrop 10"/>
          <p:cNvSpPr/>
          <p:nvPr/>
        </p:nvSpPr>
        <p:spPr>
          <a:xfrm rot="8100000">
            <a:off x="6423204" y="1280752"/>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ardrop 11"/>
          <p:cNvSpPr/>
          <p:nvPr/>
        </p:nvSpPr>
        <p:spPr>
          <a:xfrm rot="8100000">
            <a:off x="5388006" y="1280752"/>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ardrop 12"/>
          <p:cNvSpPr/>
          <p:nvPr/>
        </p:nvSpPr>
        <p:spPr>
          <a:xfrm rot="8100000">
            <a:off x="3317608" y="1280752"/>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ardrop 13"/>
          <p:cNvSpPr/>
          <p:nvPr/>
        </p:nvSpPr>
        <p:spPr>
          <a:xfrm rot="8100000">
            <a:off x="4352807" y="1280752"/>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ardrop 14"/>
          <p:cNvSpPr/>
          <p:nvPr/>
        </p:nvSpPr>
        <p:spPr>
          <a:xfrm rot="8100000">
            <a:off x="2282409" y="1280752"/>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209801" y="3516019"/>
            <a:ext cx="6324600" cy="2585323"/>
          </a:xfrm>
          <a:prstGeom prst="rect">
            <a:avLst/>
          </a:prstGeom>
          <a:noFill/>
        </p:spPr>
        <p:txBody>
          <a:bodyPr wrap="square" rtlCol="0">
            <a:spAutoFit/>
          </a:bodyPr>
          <a:lstStyle/>
          <a:p>
            <a:r>
              <a:rPr lang="en-US" dirty="0" smtClean="0">
                <a:latin typeface="+mn-lt"/>
              </a:rPr>
              <a:t>Green and Blue results are areas of relative strength.</a:t>
            </a:r>
          </a:p>
          <a:p>
            <a:r>
              <a:rPr lang="en-US" dirty="0" smtClean="0">
                <a:latin typeface="+mn-lt"/>
              </a:rPr>
              <a:t>Student growth is above average.</a:t>
            </a:r>
          </a:p>
          <a:p>
            <a:endParaRPr lang="en-US" dirty="0" smtClean="0">
              <a:latin typeface="+mn-lt"/>
            </a:endParaRPr>
          </a:p>
          <a:p>
            <a:r>
              <a:rPr lang="en-US" dirty="0" smtClean="0">
                <a:latin typeface="+mn-lt"/>
              </a:rPr>
              <a:t>Gray results are on track. In these areas, there was not enough data available to differentiate this result from average.</a:t>
            </a:r>
          </a:p>
          <a:p>
            <a:endParaRPr lang="en-US" dirty="0" smtClean="0">
              <a:latin typeface="+mn-lt"/>
            </a:endParaRPr>
          </a:p>
          <a:p>
            <a:r>
              <a:rPr lang="en-US" dirty="0" smtClean="0">
                <a:latin typeface="+mn-lt"/>
              </a:rPr>
              <a:t>Yellow and Red results are areas of relative weakness. </a:t>
            </a:r>
          </a:p>
          <a:p>
            <a:r>
              <a:rPr lang="en-US" dirty="0" smtClean="0">
                <a:latin typeface="+mn-lt"/>
              </a:rPr>
              <a:t>Student growth is below average.</a:t>
            </a:r>
          </a:p>
          <a:p>
            <a:endParaRPr lang="en-US" dirty="0">
              <a:latin typeface="+mn-lt"/>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1-row.png"/>
          <p:cNvPicPr>
            <a:picLocks noChangeAspect="1"/>
          </p:cNvPicPr>
          <p:nvPr/>
        </p:nvPicPr>
        <p:blipFill>
          <a:blip r:embed="rId2" cstate="print"/>
          <a:stretch>
            <a:fillRect/>
          </a:stretch>
        </p:blipFill>
        <p:spPr>
          <a:xfrm>
            <a:off x="194306" y="757314"/>
            <a:ext cx="8741963" cy="2717293"/>
          </a:xfrm>
          <a:prstGeom prst="rect">
            <a:avLst/>
          </a:prstGeom>
        </p:spPr>
      </p:pic>
      <p:sp>
        <p:nvSpPr>
          <p:cNvPr id="5" name="TextBox 4"/>
          <p:cNvSpPr txBox="1"/>
          <p:nvPr/>
        </p:nvSpPr>
        <p:spPr>
          <a:xfrm>
            <a:off x="324261" y="2649582"/>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11" name="TextBox 10"/>
          <p:cNvSpPr txBox="1"/>
          <p:nvPr/>
        </p:nvSpPr>
        <p:spPr>
          <a:xfrm>
            <a:off x="2728794" y="2632649"/>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5392011" y="1131307"/>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
        <p:nvSpPr>
          <p:cNvPr id="17" name="Rectangle 16"/>
          <p:cNvSpPr/>
          <p:nvPr/>
        </p:nvSpPr>
        <p:spPr>
          <a:xfrm>
            <a:off x="0" y="1681089"/>
            <a:ext cx="9144000" cy="442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Up Arrow Callout 17"/>
          <p:cNvSpPr/>
          <p:nvPr/>
        </p:nvSpPr>
        <p:spPr>
          <a:xfrm>
            <a:off x="5064368" y="1695156"/>
            <a:ext cx="2504049" cy="4579035"/>
          </a:xfrm>
          <a:prstGeom prst="upArrowCallout">
            <a:avLst>
              <a:gd name="adj1" fmla="val 25000"/>
              <a:gd name="adj2" fmla="val 25000"/>
              <a:gd name="adj3" fmla="val 25000"/>
              <a:gd name="adj4" fmla="val 79877"/>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3.0 represents meeting predicted growth for your students.</a:t>
            </a:r>
          </a:p>
          <a:p>
            <a:pPr algn="ctr"/>
            <a:endParaRPr lang="en-US" b="1" dirty="0" smtClean="0"/>
          </a:p>
          <a:p>
            <a:pPr algn="ctr"/>
            <a:r>
              <a:rPr lang="en-US" b="1" dirty="0" smtClean="0"/>
              <a:t>Since predictions are based on the actual performance of students in your district or state, 3.0 also represents the district or state average growth for students similar to yours. </a:t>
            </a:r>
            <a:endParaRPr lang="en-US" b="1" dirty="0"/>
          </a:p>
        </p:txBody>
      </p:sp>
      <p:sp>
        <p:nvSpPr>
          <p:cNvPr id="19" name="Up Arrow Callout 18"/>
          <p:cNvSpPr/>
          <p:nvPr/>
        </p:nvSpPr>
        <p:spPr>
          <a:xfrm>
            <a:off x="3641210" y="1692810"/>
            <a:ext cx="2504049" cy="3244950"/>
          </a:xfrm>
          <a:prstGeom prst="upArrowCallout">
            <a:avLst>
              <a:gd name="adj1" fmla="val 25000"/>
              <a:gd name="adj2" fmla="val 25000"/>
              <a:gd name="adj3" fmla="val 25000"/>
              <a:gd name="adj4" fmla="val 71423"/>
            </a:avLst>
          </a:prstGeom>
          <a:gradFill flip="none" rotWithShape="1">
            <a:gsLst>
              <a:gs pos="25000">
                <a:srgbClr val="9F5C49"/>
              </a:gs>
              <a:gs pos="100000">
                <a:srgbClr val="CEB904"/>
              </a:gs>
            </a:gsLst>
            <a:lin ang="0" scaled="1"/>
            <a:tileRect/>
          </a:gra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Numbers lower than 3.0 represent growth that did not meet prediction.</a:t>
            </a:r>
          </a:p>
          <a:p>
            <a:pPr algn="ctr"/>
            <a:endParaRPr lang="en-US" b="1" dirty="0" smtClean="0"/>
          </a:p>
          <a:p>
            <a:pPr algn="ctr"/>
            <a:r>
              <a:rPr lang="en-US" b="1" dirty="0" smtClean="0"/>
              <a:t>Students are still learning, but at a rate slower than predicted.</a:t>
            </a:r>
            <a:endParaRPr lang="en-US" b="1" dirty="0"/>
          </a:p>
        </p:txBody>
      </p:sp>
      <p:sp>
        <p:nvSpPr>
          <p:cNvPr id="20" name="Up Arrow Callout 19"/>
          <p:cNvSpPr/>
          <p:nvPr/>
        </p:nvSpPr>
        <p:spPr>
          <a:xfrm>
            <a:off x="6487548" y="1690468"/>
            <a:ext cx="2504049" cy="3244950"/>
          </a:xfrm>
          <a:prstGeom prst="upArrowCallout">
            <a:avLst>
              <a:gd name="adj1" fmla="val 25000"/>
              <a:gd name="adj2" fmla="val 25000"/>
              <a:gd name="adj3" fmla="val 25000"/>
              <a:gd name="adj4" fmla="val 71423"/>
            </a:avLst>
          </a:prstGeom>
          <a:gradFill>
            <a:gsLst>
              <a:gs pos="25000">
                <a:srgbClr val="708F4D"/>
              </a:gs>
              <a:gs pos="100000">
                <a:srgbClr val="74A0DC"/>
              </a:gs>
            </a:gsLst>
            <a:lin ang="0" scaled="1"/>
          </a:gra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Numbers higher than 3.0 represent growth that beat prediction.</a:t>
            </a:r>
          </a:p>
          <a:p>
            <a:pPr algn="ctr"/>
            <a:endParaRPr lang="en-US" b="1" dirty="0" smtClean="0"/>
          </a:p>
          <a:p>
            <a:pPr algn="ctr"/>
            <a:r>
              <a:rPr lang="en-US" b="1" dirty="0" smtClean="0"/>
              <a:t>Students are learning at a rate faster than predicted.</a:t>
            </a:r>
          </a:p>
        </p:txBody>
      </p:sp>
      <p:sp>
        <p:nvSpPr>
          <p:cNvPr id="21" name="TextBox 20"/>
          <p:cNvSpPr txBox="1"/>
          <p:nvPr/>
        </p:nvSpPr>
        <p:spPr>
          <a:xfrm>
            <a:off x="218049" y="1892103"/>
            <a:ext cx="3347904"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Value-Added is displayed on a </a:t>
            </a:r>
          </a:p>
          <a:p>
            <a:r>
              <a:rPr lang="en-US" dirty="0" smtClean="0"/>
              <a:t>1-5 scale for reporting purposes.</a:t>
            </a:r>
          </a:p>
          <a:p>
            <a:endParaRPr lang="en-US" dirty="0" smtClean="0"/>
          </a:p>
          <a:p>
            <a:r>
              <a:rPr lang="en-US" dirty="0" smtClean="0"/>
              <a:t>About 95% of estimates will fall between 1 and 5 on the scale.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xit" presetSubtype="0" fill="hold" grpId="0" nodeType="with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1-row.png"/>
          <p:cNvPicPr>
            <a:picLocks noChangeAspect="1"/>
          </p:cNvPicPr>
          <p:nvPr/>
        </p:nvPicPr>
        <p:blipFill>
          <a:blip r:embed="rId2" cstate="print"/>
          <a:stretch>
            <a:fillRect/>
          </a:stretch>
        </p:blipFill>
        <p:spPr>
          <a:xfrm>
            <a:off x="194306" y="757314"/>
            <a:ext cx="8741963" cy="2717293"/>
          </a:xfrm>
          <a:prstGeom prst="rect">
            <a:avLst/>
          </a:prstGeom>
        </p:spPr>
      </p:pic>
      <p:sp>
        <p:nvSpPr>
          <p:cNvPr id="15" name="Teardrop 14"/>
          <p:cNvSpPr/>
          <p:nvPr/>
        </p:nvSpPr>
        <p:spPr>
          <a:xfrm rot="8100000">
            <a:off x="7025907" y="2696585"/>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24261" y="2649582"/>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7" name="TextBox 6"/>
          <p:cNvSpPr txBox="1"/>
          <p:nvPr/>
        </p:nvSpPr>
        <p:spPr>
          <a:xfrm>
            <a:off x="6986441" y="2733784"/>
            <a:ext cx="612668" cy="461665"/>
          </a:xfrm>
          <a:prstGeom prst="rect">
            <a:avLst/>
          </a:prstGeom>
          <a:noFill/>
        </p:spPr>
        <p:txBody>
          <a:bodyPr wrap="none" rtlCol="0">
            <a:spAutoFit/>
          </a:bodyPr>
          <a:lstStyle/>
          <a:p>
            <a:pPr algn="ctr"/>
            <a:r>
              <a:rPr lang="en-US" sz="2400" b="1" dirty="0" smtClean="0"/>
              <a:t>3.8</a:t>
            </a:r>
            <a:endParaRPr lang="en-US" sz="2400" b="1" dirty="0"/>
          </a:p>
        </p:txBody>
      </p:sp>
      <p:cxnSp>
        <p:nvCxnSpPr>
          <p:cNvPr id="8" name="Straight Connector 7"/>
          <p:cNvCxnSpPr/>
          <p:nvPr/>
        </p:nvCxnSpPr>
        <p:spPr>
          <a:xfrm>
            <a:off x="6617737" y="3379648"/>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ight Brace 8"/>
          <p:cNvSpPr/>
          <p:nvPr/>
        </p:nvSpPr>
        <p:spPr>
          <a:xfrm rot="5400000">
            <a:off x="7141417" y="2972362"/>
            <a:ext cx="400050" cy="141732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6107002" y="3886088"/>
            <a:ext cx="2464906" cy="369332"/>
          </a:xfrm>
          <a:prstGeom prst="rect">
            <a:avLst/>
          </a:prstGeom>
          <a:noFill/>
        </p:spPr>
        <p:txBody>
          <a:bodyPr wrap="none" rtlCol="0">
            <a:spAutoFit/>
          </a:bodyPr>
          <a:lstStyle/>
          <a:p>
            <a:r>
              <a:rPr lang="en-US" dirty="0" smtClean="0"/>
              <a:t>95% Confidence Interval</a:t>
            </a:r>
            <a:endParaRPr lang="en-US" dirty="0"/>
          </a:p>
        </p:txBody>
      </p:sp>
      <p:sp>
        <p:nvSpPr>
          <p:cNvPr id="11" name="TextBox 10"/>
          <p:cNvSpPr txBox="1"/>
          <p:nvPr/>
        </p:nvSpPr>
        <p:spPr>
          <a:xfrm>
            <a:off x="2728794" y="2632649"/>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2" name="TextBox 11"/>
          <p:cNvSpPr txBox="1"/>
          <p:nvPr/>
        </p:nvSpPr>
        <p:spPr>
          <a:xfrm>
            <a:off x="203199" y="1730476"/>
            <a:ext cx="2313454" cy="646331"/>
          </a:xfrm>
          <a:prstGeom prst="rect">
            <a:avLst/>
          </a:prstGeom>
          <a:solidFill>
            <a:srgbClr val="2C5A8C"/>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3" name="TextBox 12"/>
          <p:cNvSpPr txBox="1"/>
          <p:nvPr/>
        </p:nvSpPr>
        <p:spPr>
          <a:xfrm>
            <a:off x="266007" y="4236098"/>
            <a:ext cx="8526780" cy="1938992"/>
          </a:xfrm>
          <a:prstGeom prst="rect">
            <a:avLst/>
          </a:prstGeom>
          <a:noFill/>
        </p:spPr>
        <p:txBody>
          <a:bodyPr wrap="square" rtlCol="0">
            <a:spAutoFit/>
          </a:bodyPr>
          <a:lstStyle/>
          <a:p>
            <a:r>
              <a:rPr lang="en-US" sz="2000" dirty="0" smtClean="0">
                <a:latin typeface="+mn-lt"/>
              </a:rPr>
              <a:t>Value-Added estimates are provided with a confidence interval.</a:t>
            </a:r>
            <a:br>
              <a:rPr lang="en-US" sz="2000" dirty="0" smtClean="0">
                <a:latin typeface="+mn-lt"/>
              </a:rPr>
            </a:br>
            <a:endParaRPr lang="en-US" sz="2000" dirty="0" smtClean="0">
              <a:latin typeface="+mn-lt"/>
            </a:endParaRPr>
          </a:p>
          <a:p>
            <a:r>
              <a:rPr lang="en-US" sz="2000" dirty="0" smtClean="0">
                <a:latin typeface="+mn-lt"/>
              </a:rPr>
              <a:t>Based on the data available for these thirty 4</a:t>
            </a:r>
            <a:r>
              <a:rPr lang="en-US" sz="2000" baseline="30000" dirty="0" smtClean="0">
                <a:latin typeface="+mn-lt"/>
              </a:rPr>
              <a:t>th</a:t>
            </a:r>
            <a:r>
              <a:rPr lang="en-US" sz="2000" dirty="0" smtClean="0">
                <a:latin typeface="+mn-lt"/>
              </a:rPr>
              <a:t> Grade Reading students, we are 95% confident that the true Value-Added lies between the endpoints of this confidence interval (between 3.2 and 4.4 in this example), with the most likely estimate being 3.8.</a:t>
            </a:r>
            <a:endParaRPr lang="en-US" sz="2000" dirty="0">
              <a:latin typeface="+mn-lt"/>
            </a:endParaRPr>
          </a:p>
        </p:txBody>
      </p:sp>
      <p:sp>
        <p:nvSpPr>
          <p:cNvPr id="14" name="TextBox 13"/>
          <p:cNvSpPr txBox="1"/>
          <p:nvPr/>
        </p:nvSpPr>
        <p:spPr>
          <a:xfrm>
            <a:off x="5392011" y="1131307"/>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3-row.png"/>
          <p:cNvPicPr>
            <a:picLocks noChangeAspect="1"/>
          </p:cNvPicPr>
          <p:nvPr/>
        </p:nvPicPr>
        <p:blipFill>
          <a:blip r:embed="rId2" cstate="print"/>
          <a:stretch>
            <a:fillRect/>
          </a:stretch>
        </p:blipFill>
        <p:spPr>
          <a:xfrm>
            <a:off x="3686175" y="1229493"/>
            <a:ext cx="5237696" cy="2649402"/>
          </a:xfrm>
          <a:prstGeom prst="rect">
            <a:avLst/>
          </a:prstGeom>
        </p:spPr>
      </p:pic>
      <p:pic>
        <p:nvPicPr>
          <p:cNvPr id="28" name="Picture 27" descr="3-row.png"/>
          <p:cNvPicPr>
            <a:picLocks noChangeAspect="1"/>
          </p:cNvPicPr>
          <p:nvPr/>
        </p:nvPicPr>
        <p:blipFill>
          <a:blip r:embed="rId2" cstate="print"/>
          <a:stretch>
            <a:fillRect/>
          </a:stretch>
        </p:blipFill>
        <p:spPr>
          <a:xfrm>
            <a:off x="3690864" y="3984416"/>
            <a:ext cx="5237696" cy="2649402"/>
          </a:xfrm>
          <a:prstGeom prst="rect">
            <a:avLst/>
          </a:prstGeom>
        </p:spPr>
      </p:pic>
      <p:sp>
        <p:nvSpPr>
          <p:cNvPr id="47" name="Teardrop 46"/>
          <p:cNvSpPr/>
          <p:nvPr/>
        </p:nvSpPr>
        <p:spPr>
          <a:xfrm rot="8100000">
            <a:off x="6038580" y="6070433"/>
            <a:ext cx="368889" cy="368889"/>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ardrop 47"/>
          <p:cNvSpPr/>
          <p:nvPr/>
        </p:nvSpPr>
        <p:spPr>
          <a:xfrm rot="8100000">
            <a:off x="6035453" y="5580994"/>
            <a:ext cx="368889" cy="368889"/>
          </a:xfrm>
          <a:prstGeom prst="teardrop">
            <a:avLst/>
          </a:prstGeom>
          <a:solidFill>
            <a:srgbClr val="CEB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ardrop 48"/>
          <p:cNvSpPr/>
          <p:nvPr/>
        </p:nvSpPr>
        <p:spPr>
          <a:xfrm rot="8100000">
            <a:off x="8314259" y="3345965"/>
            <a:ext cx="366684" cy="366684"/>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56584"/>
            <a:ext cx="8229600" cy="1143000"/>
          </a:xfrm>
        </p:spPr>
        <p:txBody>
          <a:bodyPr/>
          <a:lstStyle/>
          <a:p>
            <a:r>
              <a:rPr lang="en-US" dirty="0" smtClean="0"/>
              <a:t>Confidence Intervals</a:t>
            </a:r>
            <a:endParaRPr lang="en-US" dirty="0"/>
          </a:p>
        </p:txBody>
      </p:sp>
      <p:sp>
        <p:nvSpPr>
          <p:cNvPr id="5" name="TextBox 4"/>
          <p:cNvSpPr txBox="1"/>
          <p:nvPr/>
        </p:nvSpPr>
        <p:spPr>
          <a:xfrm>
            <a:off x="3696110" y="2371995"/>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6" name="Teardrop 5"/>
          <p:cNvSpPr/>
          <p:nvPr/>
        </p:nvSpPr>
        <p:spPr>
          <a:xfrm rot="8100000">
            <a:off x="8297739" y="2314155"/>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240355" y="2319672"/>
            <a:ext cx="470000" cy="338554"/>
          </a:xfrm>
          <a:prstGeom prst="rect">
            <a:avLst/>
          </a:prstGeom>
          <a:noFill/>
        </p:spPr>
        <p:txBody>
          <a:bodyPr wrap="none" rtlCol="0">
            <a:spAutoFit/>
          </a:bodyPr>
          <a:lstStyle/>
          <a:p>
            <a:pPr algn="ctr"/>
            <a:r>
              <a:rPr lang="en-US" sz="1600" b="1" dirty="0" smtClean="0">
                <a:latin typeface="Arial" pitchFamily="34" charset="0"/>
                <a:cs typeface="Arial" pitchFamily="34" charset="0"/>
              </a:rPr>
              <a:t>4.5</a:t>
            </a:r>
            <a:endParaRPr lang="en-US" sz="1600" b="1" dirty="0">
              <a:latin typeface="Arial" pitchFamily="34" charset="0"/>
              <a:cs typeface="Arial" pitchFamily="34" charset="0"/>
            </a:endParaRPr>
          </a:p>
        </p:txBody>
      </p:sp>
      <p:cxnSp>
        <p:nvCxnSpPr>
          <p:cNvPr id="8" name="Straight Connector 7"/>
          <p:cNvCxnSpPr/>
          <p:nvPr/>
        </p:nvCxnSpPr>
        <p:spPr>
          <a:xfrm>
            <a:off x="7040880" y="2787736"/>
            <a:ext cx="18076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67194" y="2364587"/>
            <a:ext cx="441146" cy="369332"/>
          </a:xfrm>
          <a:prstGeom prst="rect">
            <a:avLst/>
          </a:prstGeom>
          <a:noFill/>
        </p:spPr>
        <p:txBody>
          <a:bodyPr wrap="none" rtlCol="0">
            <a:spAutoFit/>
          </a:bodyPr>
          <a:lstStyle/>
          <a:p>
            <a:r>
              <a:rPr lang="en-US" dirty="0" smtClean="0">
                <a:latin typeface="Arial" pitchFamily="34" charset="0"/>
                <a:cs typeface="Arial" pitchFamily="34" charset="0"/>
              </a:rPr>
              <a:t>13</a:t>
            </a:r>
            <a:endParaRPr lang="en-US" dirty="0">
              <a:latin typeface="Arial" pitchFamily="34" charset="0"/>
              <a:cs typeface="Arial" pitchFamily="34" charset="0"/>
            </a:endParaRPr>
          </a:p>
        </p:txBody>
      </p:sp>
      <p:sp>
        <p:nvSpPr>
          <p:cNvPr id="10" name="TextBox 9"/>
          <p:cNvSpPr txBox="1"/>
          <p:nvPr/>
        </p:nvSpPr>
        <p:spPr>
          <a:xfrm>
            <a:off x="3698873" y="1806370"/>
            <a:ext cx="1273177" cy="369332"/>
          </a:xfrm>
          <a:prstGeom prst="rect">
            <a:avLst/>
          </a:prstGeom>
          <a:solidFill>
            <a:srgbClr val="2C5A8C"/>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11" name="TextBox 10"/>
          <p:cNvSpPr txBox="1"/>
          <p:nvPr/>
        </p:nvSpPr>
        <p:spPr>
          <a:xfrm>
            <a:off x="3692645" y="2876826"/>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12" name="TextBox 11"/>
          <p:cNvSpPr txBox="1"/>
          <p:nvPr/>
        </p:nvSpPr>
        <p:spPr>
          <a:xfrm>
            <a:off x="5163729" y="2869418"/>
            <a:ext cx="441146" cy="369332"/>
          </a:xfrm>
          <a:prstGeom prst="rect">
            <a:avLst/>
          </a:prstGeom>
          <a:noFill/>
        </p:spPr>
        <p:txBody>
          <a:bodyPr wrap="none" rtlCol="0">
            <a:spAutoFit/>
          </a:bodyPr>
          <a:lstStyle/>
          <a:p>
            <a:r>
              <a:rPr lang="en-US" dirty="0" smtClean="0">
                <a:latin typeface="Arial" pitchFamily="34" charset="0"/>
                <a:cs typeface="Arial" pitchFamily="34" charset="0"/>
              </a:rPr>
              <a:t>36</a:t>
            </a:r>
            <a:endParaRPr lang="en-US" dirty="0">
              <a:latin typeface="Arial" pitchFamily="34" charset="0"/>
              <a:cs typeface="Arial" pitchFamily="34" charset="0"/>
            </a:endParaRPr>
          </a:p>
        </p:txBody>
      </p:sp>
      <p:sp>
        <p:nvSpPr>
          <p:cNvPr id="13" name="TextBox 12"/>
          <p:cNvSpPr txBox="1"/>
          <p:nvPr/>
        </p:nvSpPr>
        <p:spPr>
          <a:xfrm>
            <a:off x="3690046" y="3382523"/>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14" name="TextBox 13"/>
          <p:cNvSpPr txBox="1"/>
          <p:nvPr/>
        </p:nvSpPr>
        <p:spPr>
          <a:xfrm>
            <a:off x="5170655" y="3384640"/>
            <a:ext cx="441146" cy="369332"/>
          </a:xfrm>
          <a:prstGeom prst="rect">
            <a:avLst/>
          </a:prstGeom>
          <a:noFill/>
        </p:spPr>
        <p:txBody>
          <a:bodyPr wrap="none" rtlCol="0">
            <a:spAutoFit/>
          </a:bodyPr>
          <a:lstStyle/>
          <a:p>
            <a:r>
              <a:rPr lang="en-US" dirty="0" smtClean="0">
                <a:latin typeface="Arial" pitchFamily="34" charset="0"/>
                <a:cs typeface="Arial" pitchFamily="34" charset="0"/>
              </a:rPr>
              <a:t>84</a:t>
            </a:r>
            <a:endParaRPr lang="en-US" dirty="0">
              <a:latin typeface="Arial" pitchFamily="34" charset="0"/>
              <a:cs typeface="Arial" pitchFamily="34" charset="0"/>
            </a:endParaRPr>
          </a:p>
        </p:txBody>
      </p:sp>
      <p:sp>
        <p:nvSpPr>
          <p:cNvPr id="15" name="Teardrop 14"/>
          <p:cNvSpPr/>
          <p:nvPr/>
        </p:nvSpPr>
        <p:spPr>
          <a:xfrm rot="8100000">
            <a:off x="8313257" y="2834855"/>
            <a:ext cx="368889" cy="368889"/>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8255873" y="2840372"/>
            <a:ext cx="470000" cy="338554"/>
          </a:xfrm>
          <a:prstGeom prst="rect">
            <a:avLst/>
          </a:prstGeom>
          <a:noFill/>
        </p:spPr>
        <p:txBody>
          <a:bodyPr wrap="none" rtlCol="0">
            <a:spAutoFit/>
          </a:bodyPr>
          <a:lstStyle/>
          <a:p>
            <a:pPr algn="ctr"/>
            <a:r>
              <a:rPr lang="en-US" sz="1600" b="1" dirty="0" smtClean="0">
                <a:latin typeface="Arial" pitchFamily="34" charset="0"/>
                <a:cs typeface="Arial" pitchFamily="34" charset="0"/>
              </a:rPr>
              <a:t>4.5</a:t>
            </a:r>
            <a:endParaRPr lang="en-US" sz="1600" b="1" dirty="0">
              <a:latin typeface="Arial" pitchFamily="34" charset="0"/>
              <a:cs typeface="Arial" pitchFamily="34" charset="0"/>
            </a:endParaRPr>
          </a:p>
        </p:txBody>
      </p:sp>
      <p:cxnSp>
        <p:nvCxnSpPr>
          <p:cNvPr id="17" name="Straight Connector 16"/>
          <p:cNvCxnSpPr/>
          <p:nvPr/>
        </p:nvCxnSpPr>
        <p:spPr>
          <a:xfrm>
            <a:off x="7723163" y="3308436"/>
            <a:ext cx="1132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254443" y="3335672"/>
            <a:ext cx="470000" cy="338554"/>
          </a:xfrm>
          <a:prstGeom prst="rect">
            <a:avLst/>
          </a:prstGeom>
          <a:noFill/>
        </p:spPr>
        <p:txBody>
          <a:bodyPr wrap="none" rtlCol="0">
            <a:spAutoFit/>
          </a:bodyPr>
          <a:lstStyle/>
          <a:p>
            <a:pPr algn="ctr"/>
            <a:r>
              <a:rPr lang="en-US" sz="1600" b="1" dirty="0" smtClean="0">
                <a:latin typeface="Arial" pitchFamily="34" charset="0"/>
                <a:cs typeface="Arial" pitchFamily="34" charset="0"/>
              </a:rPr>
              <a:t>4.5</a:t>
            </a:r>
            <a:endParaRPr lang="en-US" sz="1600" b="1" dirty="0">
              <a:latin typeface="Arial" pitchFamily="34" charset="0"/>
              <a:cs typeface="Arial" pitchFamily="34" charset="0"/>
            </a:endParaRPr>
          </a:p>
        </p:txBody>
      </p:sp>
      <p:cxnSp>
        <p:nvCxnSpPr>
          <p:cNvPr id="20" name="Straight Connector 19"/>
          <p:cNvCxnSpPr/>
          <p:nvPr/>
        </p:nvCxnSpPr>
        <p:spPr>
          <a:xfrm>
            <a:off x="8166295" y="3803736"/>
            <a:ext cx="689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01956" y="1483444"/>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29" name="TextBox 28"/>
          <p:cNvSpPr txBox="1"/>
          <p:nvPr/>
        </p:nvSpPr>
        <p:spPr>
          <a:xfrm>
            <a:off x="3700799" y="5126918"/>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30" name="Teardrop 29"/>
          <p:cNvSpPr/>
          <p:nvPr/>
        </p:nvSpPr>
        <p:spPr>
          <a:xfrm rot="8100000">
            <a:off x="6023412" y="5069078"/>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5966028" y="5074595"/>
            <a:ext cx="470000" cy="338554"/>
          </a:xfrm>
          <a:prstGeom prst="rect">
            <a:avLst/>
          </a:prstGeom>
          <a:noFill/>
        </p:spPr>
        <p:txBody>
          <a:bodyPr wrap="none" rtlCol="0">
            <a:spAutoFit/>
          </a:bodyPr>
          <a:lstStyle/>
          <a:p>
            <a:pPr algn="ctr"/>
            <a:r>
              <a:rPr lang="en-US" sz="1600" b="1" dirty="0" smtClean="0">
                <a:latin typeface="Arial" pitchFamily="34" charset="0"/>
                <a:cs typeface="Arial" pitchFamily="34" charset="0"/>
              </a:rPr>
              <a:t>1.5</a:t>
            </a:r>
            <a:endParaRPr lang="en-US" sz="1600" b="1" dirty="0">
              <a:latin typeface="Arial" pitchFamily="34" charset="0"/>
              <a:cs typeface="Arial" pitchFamily="34" charset="0"/>
            </a:endParaRPr>
          </a:p>
        </p:txBody>
      </p:sp>
      <p:cxnSp>
        <p:nvCxnSpPr>
          <p:cNvPr id="32" name="Straight Connector 31"/>
          <p:cNvCxnSpPr/>
          <p:nvPr/>
        </p:nvCxnSpPr>
        <p:spPr>
          <a:xfrm>
            <a:off x="5863873" y="5535625"/>
            <a:ext cx="18076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71883" y="5119510"/>
            <a:ext cx="441146" cy="369332"/>
          </a:xfrm>
          <a:prstGeom prst="rect">
            <a:avLst/>
          </a:prstGeom>
          <a:noFill/>
        </p:spPr>
        <p:txBody>
          <a:bodyPr wrap="none" rtlCol="0">
            <a:spAutoFit/>
          </a:bodyPr>
          <a:lstStyle/>
          <a:p>
            <a:r>
              <a:rPr lang="en-US" dirty="0" smtClean="0">
                <a:latin typeface="Arial" pitchFamily="34" charset="0"/>
                <a:cs typeface="Arial" pitchFamily="34" charset="0"/>
              </a:rPr>
              <a:t>13</a:t>
            </a:r>
            <a:endParaRPr lang="en-US" dirty="0">
              <a:latin typeface="Arial" pitchFamily="34" charset="0"/>
              <a:cs typeface="Arial" pitchFamily="34" charset="0"/>
            </a:endParaRPr>
          </a:p>
        </p:txBody>
      </p:sp>
      <p:sp>
        <p:nvSpPr>
          <p:cNvPr id="35" name="TextBox 34"/>
          <p:cNvSpPr txBox="1"/>
          <p:nvPr/>
        </p:nvSpPr>
        <p:spPr>
          <a:xfrm>
            <a:off x="3697334" y="563174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6" name="TextBox 35"/>
          <p:cNvSpPr txBox="1"/>
          <p:nvPr/>
        </p:nvSpPr>
        <p:spPr>
          <a:xfrm>
            <a:off x="5168418" y="5624341"/>
            <a:ext cx="441146" cy="369332"/>
          </a:xfrm>
          <a:prstGeom prst="rect">
            <a:avLst/>
          </a:prstGeom>
          <a:noFill/>
        </p:spPr>
        <p:txBody>
          <a:bodyPr wrap="none" rtlCol="0">
            <a:spAutoFit/>
          </a:bodyPr>
          <a:lstStyle/>
          <a:p>
            <a:r>
              <a:rPr lang="en-US" dirty="0" smtClean="0">
                <a:latin typeface="Arial" pitchFamily="34" charset="0"/>
                <a:cs typeface="Arial" pitchFamily="34" charset="0"/>
              </a:rPr>
              <a:t>36</a:t>
            </a:r>
            <a:endParaRPr lang="en-US" dirty="0">
              <a:latin typeface="Arial" pitchFamily="34" charset="0"/>
              <a:cs typeface="Arial" pitchFamily="34" charset="0"/>
            </a:endParaRPr>
          </a:p>
        </p:txBody>
      </p:sp>
      <p:sp>
        <p:nvSpPr>
          <p:cNvPr id="37" name="TextBox 36"/>
          <p:cNvSpPr txBox="1"/>
          <p:nvPr/>
        </p:nvSpPr>
        <p:spPr>
          <a:xfrm>
            <a:off x="3694735" y="6137446"/>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8" name="TextBox 37"/>
          <p:cNvSpPr txBox="1"/>
          <p:nvPr/>
        </p:nvSpPr>
        <p:spPr>
          <a:xfrm>
            <a:off x="5175344" y="6139563"/>
            <a:ext cx="441146" cy="369332"/>
          </a:xfrm>
          <a:prstGeom prst="rect">
            <a:avLst/>
          </a:prstGeom>
          <a:noFill/>
        </p:spPr>
        <p:txBody>
          <a:bodyPr wrap="none" rtlCol="0">
            <a:spAutoFit/>
          </a:bodyPr>
          <a:lstStyle/>
          <a:p>
            <a:r>
              <a:rPr lang="en-US" dirty="0" smtClean="0">
                <a:latin typeface="Arial" pitchFamily="34" charset="0"/>
                <a:cs typeface="Arial" pitchFamily="34" charset="0"/>
              </a:rPr>
              <a:t>84</a:t>
            </a:r>
            <a:endParaRPr lang="en-US" dirty="0">
              <a:latin typeface="Arial" pitchFamily="34" charset="0"/>
              <a:cs typeface="Arial" pitchFamily="34" charset="0"/>
            </a:endParaRPr>
          </a:p>
        </p:txBody>
      </p:sp>
      <p:sp>
        <p:nvSpPr>
          <p:cNvPr id="40" name="TextBox 39"/>
          <p:cNvSpPr txBox="1"/>
          <p:nvPr/>
        </p:nvSpPr>
        <p:spPr>
          <a:xfrm>
            <a:off x="5981546" y="5595295"/>
            <a:ext cx="470000" cy="338554"/>
          </a:xfrm>
          <a:prstGeom prst="rect">
            <a:avLst/>
          </a:prstGeom>
          <a:noFill/>
        </p:spPr>
        <p:txBody>
          <a:bodyPr wrap="none" rtlCol="0">
            <a:spAutoFit/>
          </a:bodyPr>
          <a:lstStyle/>
          <a:p>
            <a:pPr algn="ctr"/>
            <a:r>
              <a:rPr lang="en-US" sz="1600" b="1" dirty="0" smtClean="0">
                <a:latin typeface="Arial" pitchFamily="34" charset="0"/>
                <a:cs typeface="Arial" pitchFamily="34" charset="0"/>
              </a:rPr>
              <a:t>1.5</a:t>
            </a:r>
            <a:endParaRPr lang="en-US" sz="1600" b="1" dirty="0">
              <a:latin typeface="Arial" pitchFamily="34" charset="0"/>
              <a:cs typeface="Arial" pitchFamily="34" charset="0"/>
            </a:endParaRPr>
          </a:p>
        </p:txBody>
      </p:sp>
      <p:cxnSp>
        <p:nvCxnSpPr>
          <p:cNvPr id="41" name="Straight Connector 40"/>
          <p:cNvCxnSpPr/>
          <p:nvPr/>
        </p:nvCxnSpPr>
        <p:spPr>
          <a:xfrm>
            <a:off x="5856849" y="6049291"/>
            <a:ext cx="1132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980116" y="6090595"/>
            <a:ext cx="470000" cy="338554"/>
          </a:xfrm>
          <a:prstGeom prst="rect">
            <a:avLst/>
          </a:prstGeom>
          <a:noFill/>
        </p:spPr>
        <p:txBody>
          <a:bodyPr wrap="none" rtlCol="0">
            <a:spAutoFit/>
          </a:bodyPr>
          <a:lstStyle/>
          <a:p>
            <a:pPr algn="ctr"/>
            <a:r>
              <a:rPr lang="en-US" sz="1600" b="1" dirty="0" smtClean="0">
                <a:latin typeface="Arial" pitchFamily="34" charset="0"/>
                <a:cs typeface="Arial" pitchFamily="34" charset="0"/>
              </a:rPr>
              <a:t>1.5</a:t>
            </a:r>
            <a:endParaRPr lang="en-US" sz="1600" b="1" dirty="0">
              <a:latin typeface="Arial" pitchFamily="34" charset="0"/>
              <a:cs typeface="Arial" pitchFamily="34" charset="0"/>
            </a:endParaRPr>
          </a:p>
        </p:txBody>
      </p:sp>
      <p:cxnSp>
        <p:nvCxnSpPr>
          <p:cNvPr id="44" name="Straight Connector 43"/>
          <p:cNvCxnSpPr/>
          <p:nvPr/>
        </p:nvCxnSpPr>
        <p:spPr>
          <a:xfrm>
            <a:off x="5863883" y="6544591"/>
            <a:ext cx="689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806645" y="4238367"/>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46" name="TextBox 45"/>
          <p:cNvSpPr txBox="1"/>
          <p:nvPr/>
        </p:nvSpPr>
        <p:spPr>
          <a:xfrm>
            <a:off x="3698874" y="4577714"/>
            <a:ext cx="879477" cy="369332"/>
          </a:xfrm>
          <a:prstGeom prst="rect">
            <a:avLst/>
          </a:prstGeom>
          <a:solidFill>
            <a:srgbClr val="BD723B"/>
          </a:solidFill>
        </p:spPr>
        <p:txBody>
          <a:bodyPr wrap="square" rtlCol="0">
            <a:spAutoFit/>
          </a:bodyPr>
          <a:lstStyle/>
          <a:p>
            <a:pPr algn="ctr"/>
            <a:r>
              <a:rPr lang="en-US" b="1" dirty="0" smtClean="0">
                <a:solidFill>
                  <a:schemeClr val="bg1"/>
                </a:solidFill>
                <a:latin typeface="Arial" pitchFamily="34" charset="0"/>
                <a:cs typeface="Arial" pitchFamily="34" charset="0"/>
              </a:rPr>
              <a:t>MATH</a:t>
            </a:r>
            <a:endParaRPr lang="en-US" b="1" dirty="0">
              <a:solidFill>
                <a:schemeClr val="bg1"/>
              </a:solidFill>
              <a:latin typeface="Arial" pitchFamily="34" charset="0"/>
              <a:cs typeface="Arial" pitchFamily="34" charset="0"/>
            </a:endParaRPr>
          </a:p>
        </p:txBody>
      </p:sp>
      <p:sp>
        <p:nvSpPr>
          <p:cNvPr id="50" name="TextBox 49"/>
          <p:cNvSpPr txBox="1"/>
          <p:nvPr/>
        </p:nvSpPr>
        <p:spPr>
          <a:xfrm>
            <a:off x="322277" y="1352221"/>
            <a:ext cx="3082105" cy="4524315"/>
          </a:xfrm>
          <a:prstGeom prst="rect">
            <a:avLst/>
          </a:prstGeom>
          <a:noFill/>
        </p:spPr>
        <p:txBody>
          <a:bodyPr wrap="square" rtlCol="0">
            <a:spAutoFit/>
          </a:bodyPr>
          <a:lstStyle/>
          <a:p>
            <a:r>
              <a:rPr lang="en-US" sz="2400" dirty="0" smtClean="0">
                <a:latin typeface="+mn-lt"/>
              </a:rPr>
              <a:t>Color coding is based on the location of the confidence interval.</a:t>
            </a:r>
          </a:p>
          <a:p>
            <a:endParaRPr lang="en-US" sz="2400" dirty="0" smtClean="0">
              <a:latin typeface="+mn-lt"/>
            </a:endParaRPr>
          </a:p>
          <a:p>
            <a:r>
              <a:rPr lang="en-US" sz="2400" dirty="0" smtClean="0">
                <a:latin typeface="+mn-lt"/>
              </a:rPr>
              <a:t>The more student data available for analysis, the more confident we can be that growth trends were caused by the teacher or school (rather than random events).</a:t>
            </a:r>
            <a:endParaRPr lang="en-US" sz="2400" dirty="0">
              <a:latin typeface="+mn-l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9144000" cy="400110"/>
          </a:xfrm>
          <a:prstGeom prst="rect">
            <a:avLst/>
          </a:prstGeom>
          <a:noFill/>
          <a:ln w="9525">
            <a:noFill/>
            <a:miter lim="800000"/>
            <a:headEnd/>
            <a:tailEnd/>
          </a:ln>
        </p:spPr>
        <p:txBody>
          <a:bodyPr>
            <a:spAutoFit/>
          </a:bodyPr>
          <a:lstStyle/>
          <a:p>
            <a:pPr algn="ctr"/>
            <a:r>
              <a:rPr lang="en-US" sz="2000" b="1" dirty="0" smtClean="0">
                <a:solidFill>
                  <a:srgbClr val="000000"/>
                </a:solidFill>
                <a:latin typeface="Calibri" pitchFamily="34" charset="0"/>
              </a:rPr>
              <a:t>1. What about tall or short trees?</a:t>
            </a:r>
            <a:endParaRPr lang="en-US" sz="2000" b="1" dirty="0">
              <a:solidFill>
                <a:srgbClr val="000000"/>
              </a:solidFill>
              <a:latin typeface="Calibri" pitchFamily="34" charset="0"/>
            </a:endParaRPr>
          </a:p>
        </p:txBody>
      </p:sp>
      <p:sp>
        <p:nvSpPr>
          <p:cNvPr id="11" name="Using"/>
          <p:cNvSpPr txBox="1">
            <a:spLocks noChangeArrowheads="1"/>
          </p:cNvSpPr>
          <p:nvPr/>
        </p:nvSpPr>
        <p:spPr bwMode="auto">
          <a:xfrm>
            <a:off x="0" y="381000"/>
            <a:ext cx="9144000" cy="369888"/>
          </a:xfrm>
          <a:prstGeom prst="rect">
            <a:avLst/>
          </a:prstGeom>
          <a:noFill/>
          <a:ln w="9525">
            <a:noFill/>
            <a:miter lim="800000"/>
            <a:headEnd/>
            <a:tailEnd/>
          </a:ln>
        </p:spPr>
        <p:txBody>
          <a:bodyPr>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If we were using an </a:t>
            </a:r>
            <a:r>
              <a:rPr lang="en-US" b="1" dirty="0" smtClean="0">
                <a:solidFill>
                  <a:srgbClr val="DD3B3C"/>
                </a:solidFill>
                <a:latin typeface="Calibri" pitchFamily="34" charset="0"/>
              </a:rPr>
              <a:t>Achievement Model</a:t>
            </a:r>
            <a:r>
              <a:rPr lang="en-US" dirty="0" smtClean="0">
                <a:solidFill>
                  <a:srgbClr val="000000"/>
                </a:solidFill>
                <a:latin typeface="Calibri" pitchFamily="34" charset="0"/>
              </a:rPr>
              <a:t>, which gardener would you rather be?</a:t>
            </a:r>
            <a:endParaRPr lang="en-US" dirty="0">
              <a:solidFill>
                <a:srgbClr val="000000"/>
              </a:solidFill>
              <a:latin typeface="Calibri" pitchFamily="34" charset="0"/>
            </a:endParaRPr>
          </a:p>
        </p:txBody>
      </p:sp>
      <p:grpSp>
        <p:nvGrpSpPr>
          <p:cNvPr id="21512" name="Gar A"/>
          <p:cNvGrpSpPr>
            <a:grpSpLocks/>
          </p:cNvGrpSpPr>
          <p:nvPr/>
        </p:nvGrpSpPr>
        <p:grpSpPr bwMode="auto">
          <a:xfrm>
            <a:off x="0" y="2551113"/>
            <a:ext cx="1378583" cy="1779587"/>
            <a:chOff x="0" y="2550340"/>
            <a:chExt cx="1378252" cy="1780221"/>
          </a:xfrm>
        </p:grpSpPr>
        <p:pic>
          <p:nvPicPr>
            <p:cNvPr id="21518" name="Gardener A" descr="Gardener A.png"/>
            <p:cNvPicPr>
              <a:picLocks noChangeAspect="1"/>
            </p:cNvPicPr>
            <p:nvPr/>
          </p:nvPicPr>
          <p:blipFill>
            <a:blip r:embed="rId4" cstate="print">
              <a:duotone>
                <a:prstClr val="black"/>
                <a:schemeClr val="accent2">
                  <a:tint val="45000"/>
                  <a:satMod val="400000"/>
                </a:schemeClr>
              </a:duotone>
            </a:blip>
            <a:srcRect/>
            <a:stretch>
              <a:fillRect/>
            </a:stretch>
          </p:blipFill>
          <p:spPr bwMode="auto">
            <a:xfrm>
              <a:off x="338931" y="2937013"/>
              <a:ext cx="527047" cy="1393548"/>
            </a:xfrm>
            <a:prstGeom prst="rect">
              <a:avLst/>
            </a:prstGeom>
            <a:noFill/>
            <a:ln w="9525">
              <a:noFill/>
              <a:miter lim="800000"/>
              <a:headEnd/>
              <a:tailEnd/>
            </a:ln>
          </p:spPr>
        </p:pic>
        <p:sp>
          <p:nvSpPr>
            <p:cNvPr id="21519" name="Gar A Label"/>
            <p:cNvSpPr txBox="1">
              <a:spLocks noChangeArrowheads="1"/>
            </p:cNvSpPr>
            <p:nvPr/>
          </p:nvSpPr>
          <p:spPr bwMode="auto">
            <a:xfrm>
              <a:off x="0" y="2550340"/>
              <a:ext cx="1378252" cy="400253"/>
            </a:xfrm>
            <a:prstGeom prst="rect">
              <a:avLst/>
            </a:prstGeom>
            <a:noFill/>
            <a:ln w="9525">
              <a:noFill/>
              <a:miter lim="800000"/>
              <a:headEnd/>
              <a:tailEnd/>
            </a:ln>
          </p:spPr>
          <p:txBody>
            <a:bodyPr wrap="none">
              <a:spAutoFit/>
            </a:bodyPr>
            <a:lstStyle/>
            <a:p>
              <a:r>
                <a:rPr lang="en-US" sz="2000" dirty="0">
                  <a:solidFill>
                    <a:srgbClr val="734746"/>
                  </a:solidFill>
                  <a:latin typeface="Calibri" pitchFamily="34" charset="0"/>
                </a:rPr>
                <a:t>Gardener </a:t>
              </a:r>
              <a:r>
                <a:rPr lang="en-US" sz="2000" dirty="0" smtClean="0">
                  <a:solidFill>
                    <a:srgbClr val="734746"/>
                  </a:solidFill>
                  <a:latin typeface="Calibri" pitchFamily="34" charset="0"/>
                </a:rPr>
                <a:t>C</a:t>
              </a:r>
              <a:endParaRPr lang="en-US" sz="2000" dirty="0">
                <a:solidFill>
                  <a:srgbClr val="734746"/>
                </a:solidFill>
                <a:latin typeface="Calibri" pitchFamily="34" charset="0"/>
              </a:endParaRPr>
            </a:p>
          </p:txBody>
        </p:sp>
      </p:grpSp>
      <p:grpSp>
        <p:nvGrpSpPr>
          <p:cNvPr id="21513" name="Gar B"/>
          <p:cNvGrpSpPr>
            <a:grpSpLocks/>
          </p:cNvGrpSpPr>
          <p:nvPr/>
        </p:nvGrpSpPr>
        <p:grpSpPr bwMode="auto">
          <a:xfrm>
            <a:off x="7751765" y="2546350"/>
            <a:ext cx="1444306" cy="1782763"/>
            <a:chOff x="7752209" y="2545806"/>
            <a:chExt cx="1443843" cy="1783168"/>
          </a:xfrm>
        </p:grpSpPr>
        <p:pic>
          <p:nvPicPr>
            <p:cNvPr id="21516" name="Gardener B" descr="Gardeners B.png"/>
            <p:cNvPicPr>
              <a:picLocks noChangeAspect="1"/>
            </p:cNvPicPr>
            <p:nvPr/>
          </p:nvPicPr>
          <p:blipFill>
            <a:blip r:embed="rId5"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p:spPr>
        </p:pic>
        <p:sp>
          <p:nvSpPr>
            <p:cNvPr id="21517" name="Gar B Label"/>
            <p:cNvSpPr txBox="1">
              <a:spLocks noChangeArrowheads="1"/>
            </p:cNvSpPr>
            <p:nvPr/>
          </p:nvSpPr>
          <p:spPr bwMode="auto">
            <a:xfrm>
              <a:off x="7752209" y="2545806"/>
              <a:ext cx="1443843" cy="400201"/>
            </a:xfrm>
            <a:prstGeom prst="rect">
              <a:avLst/>
            </a:prstGeom>
            <a:noFill/>
            <a:ln w="9525">
              <a:noFill/>
              <a:miter lim="800000"/>
              <a:headEnd/>
              <a:tailEnd/>
            </a:ln>
          </p:spPr>
          <p:txBody>
            <a:bodyPr wrap="none">
              <a:spAutoFit/>
            </a:bodyPr>
            <a:lstStyle/>
            <a:p>
              <a:r>
                <a:rPr lang="en-US" sz="2000" dirty="0" smtClean="0">
                  <a:solidFill>
                    <a:srgbClr val="363A46"/>
                  </a:solidFill>
                  <a:latin typeface="Calibri" pitchFamily="34" charset="0"/>
                </a:rPr>
                <a:t>Gardener D </a:t>
              </a:r>
              <a:endParaRPr lang="en-US" sz="2000" dirty="0">
                <a:solidFill>
                  <a:srgbClr val="363A46"/>
                </a:solidFill>
                <a:latin typeface="Calibri" pitchFamily="34" charset="0"/>
              </a:endParaRPr>
            </a:p>
          </p:txBody>
        </p:sp>
      </p:grpSp>
      <p:pic>
        <p:nvPicPr>
          <p:cNvPr id="24" name="Picture 23" descr="Just Tall.png"/>
          <p:cNvPicPr>
            <a:picLocks noChangeAspect="1"/>
          </p:cNvPicPr>
          <p:nvPr/>
        </p:nvPicPr>
        <p:blipFill>
          <a:blip r:embed="rId6" cstate="print"/>
          <a:stretch>
            <a:fillRect/>
          </a:stretch>
        </p:blipFill>
        <p:spPr>
          <a:xfrm>
            <a:off x="4343400" y="1371600"/>
            <a:ext cx="3402630" cy="4322501"/>
          </a:xfrm>
          <a:prstGeom prst="rect">
            <a:avLst/>
          </a:prstGeom>
        </p:spPr>
      </p:pic>
      <p:pic>
        <p:nvPicPr>
          <p:cNvPr id="25" name="Picture 24" descr="Just Small.png"/>
          <p:cNvPicPr>
            <a:picLocks noChangeAspect="1"/>
          </p:cNvPicPr>
          <p:nvPr/>
        </p:nvPicPr>
        <p:blipFill>
          <a:blip r:embed="rId7" cstate="print"/>
          <a:stretch>
            <a:fillRect/>
          </a:stretch>
        </p:blipFill>
        <p:spPr>
          <a:xfrm>
            <a:off x="2362200" y="4343400"/>
            <a:ext cx="920099" cy="1313151"/>
          </a:xfrm>
          <a:prstGeom prst="rect">
            <a:avLst/>
          </a:prstGeom>
        </p:spPr>
      </p:pic>
      <p:sp>
        <p:nvSpPr>
          <p:cNvPr id="26" name="TextBox 25"/>
          <p:cNvSpPr txBox="1"/>
          <p:nvPr/>
        </p:nvSpPr>
        <p:spPr>
          <a:xfrm>
            <a:off x="2438400" y="5791200"/>
            <a:ext cx="838691" cy="646331"/>
          </a:xfrm>
          <a:prstGeom prst="rect">
            <a:avLst/>
          </a:prstGeom>
          <a:noFill/>
        </p:spPr>
        <p:txBody>
          <a:bodyPr wrap="none" rtlCol="0">
            <a:spAutoFit/>
          </a:bodyPr>
          <a:lstStyle/>
          <a:p>
            <a:pPr algn="ctr"/>
            <a:r>
              <a:rPr lang="en-US" dirty="0" smtClean="0"/>
              <a:t>Oak C</a:t>
            </a:r>
          </a:p>
          <a:p>
            <a:pPr algn="ctr"/>
            <a:r>
              <a:rPr lang="en-US" dirty="0" smtClean="0"/>
              <a:t>Age 4</a:t>
            </a:r>
            <a:endParaRPr lang="en-US" dirty="0"/>
          </a:p>
        </p:txBody>
      </p:sp>
      <p:sp>
        <p:nvSpPr>
          <p:cNvPr id="27" name="TextBox 26"/>
          <p:cNvSpPr txBox="1"/>
          <p:nvPr/>
        </p:nvSpPr>
        <p:spPr>
          <a:xfrm>
            <a:off x="5562600" y="5791200"/>
            <a:ext cx="838691" cy="646331"/>
          </a:xfrm>
          <a:prstGeom prst="rect">
            <a:avLst/>
          </a:prstGeom>
          <a:noFill/>
        </p:spPr>
        <p:txBody>
          <a:bodyPr wrap="none" rtlCol="0">
            <a:spAutoFit/>
          </a:bodyPr>
          <a:lstStyle/>
          <a:p>
            <a:pPr algn="ctr"/>
            <a:r>
              <a:rPr lang="en-US" dirty="0" smtClean="0"/>
              <a:t>Oak D</a:t>
            </a:r>
          </a:p>
          <a:p>
            <a:pPr algn="ctr"/>
            <a:r>
              <a:rPr lang="en-US" dirty="0" smtClean="0"/>
              <a:t>Age 4</a:t>
            </a:r>
            <a:endParaRPr lang="en-US" dirty="0"/>
          </a:p>
        </p:txBody>
      </p:sp>
      <p:sp>
        <p:nvSpPr>
          <p:cNvPr id="28" name="Using"/>
          <p:cNvSpPr txBox="1">
            <a:spLocks noChangeArrowheads="1"/>
          </p:cNvSpPr>
          <p:nvPr/>
        </p:nvSpPr>
        <p:spPr bwMode="auto">
          <a:xfrm>
            <a:off x="0" y="838200"/>
            <a:ext cx="9144000" cy="369888"/>
          </a:xfrm>
          <a:prstGeom prst="rect">
            <a:avLst/>
          </a:prstGeom>
          <a:noFill/>
          <a:ln w="9525">
            <a:noFill/>
            <a:miter lim="800000"/>
            <a:headEnd/>
            <a:tailEnd/>
          </a:ln>
        </p:spPr>
        <p:txBody>
          <a:bodyPr>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How can we be fair to these gardeners in our </a:t>
            </a:r>
            <a:r>
              <a:rPr lang="en-US" b="1" dirty="0" smtClean="0">
                <a:solidFill>
                  <a:srgbClr val="0060AA"/>
                </a:solidFill>
                <a:latin typeface="Calibri" pitchFamily="34" charset="0"/>
              </a:rPr>
              <a:t>Value-Added Model</a:t>
            </a:r>
            <a:r>
              <a:rPr lang="en-US" dirty="0" smtClean="0">
                <a:solidFill>
                  <a:srgbClr val="000000"/>
                </a:solidFill>
                <a:latin typeface="Calibri" pitchFamily="34" charset="0"/>
              </a:rPr>
              <a:t>?</a:t>
            </a:r>
            <a:endParaRPr lang="en-US" dirty="0">
              <a:solidFill>
                <a:srgbClr val="000000"/>
              </a:solidFill>
              <a:latin typeface="Calibri" pitchFamily="34" charset="0"/>
            </a:endParaRPr>
          </a:p>
        </p:txBody>
      </p:sp>
      <p:grpSp>
        <p:nvGrpSpPr>
          <p:cNvPr id="57" name="Group 56"/>
          <p:cNvGrpSpPr/>
          <p:nvPr/>
        </p:nvGrpSpPr>
        <p:grpSpPr>
          <a:xfrm>
            <a:off x="2895600" y="914400"/>
            <a:ext cx="5190965" cy="4724400"/>
            <a:chOff x="2895600" y="914400"/>
            <a:chExt cx="5190965" cy="4724400"/>
          </a:xfrm>
        </p:grpSpPr>
        <p:grpSp>
          <p:nvGrpSpPr>
            <p:cNvPr id="49" name="61 in"/>
            <p:cNvGrpSpPr/>
            <p:nvPr/>
          </p:nvGrpSpPr>
          <p:grpSpPr>
            <a:xfrm>
              <a:off x="2895600" y="3886200"/>
              <a:ext cx="771365" cy="1752600"/>
              <a:chOff x="3879668" y="3997233"/>
              <a:chExt cx="771365" cy="1752600"/>
            </a:xfrm>
            <a:noFill/>
          </p:grpSpPr>
          <p:sp>
            <p:nvSpPr>
              <p:cNvPr id="50" name="Right Bracket 49"/>
              <p:cNvSpPr/>
              <p:nvPr/>
            </p:nvSpPr>
            <p:spPr>
              <a:xfrm>
                <a:off x="4168503" y="4454433"/>
                <a:ext cx="136797" cy="1295400"/>
              </a:xfrm>
              <a:prstGeom prst="rightBracket">
                <a:avLst/>
              </a:prstGeom>
              <a:grp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51" name="TextBox 50"/>
              <p:cNvSpPr txBox="1"/>
              <p:nvPr/>
            </p:nvSpPr>
            <p:spPr>
              <a:xfrm>
                <a:off x="3879668" y="3997233"/>
                <a:ext cx="771365" cy="400110"/>
              </a:xfrm>
              <a:prstGeom prst="rect">
                <a:avLst/>
              </a:prstGeom>
              <a:grpFill/>
            </p:spPr>
            <p:txBody>
              <a:bodyPr wrap="none">
                <a:spAutoFit/>
              </a:bodyPr>
              <a:lstStyle/>
              <a:p>
                <a:pPr fontAlgn="auto">
                  <a:spcBef>
                    <a:spcPts val="0"/>
                  </a:spcBef>
                  <a:spcAft>
                    <a:spcPts val="0"/>
                  </a:spcAft>
                  <a:defRPr/>
                </a:pPr>
                <a:r>
                  <a:rPr lang="en-US" sz="2000" b="1" dirty="0" smtClean="0">
                    <a:solidFill>
                      <a:prstClr val="black"/>
                    </a:solidFill>
                    <a:latin typeface="+mn-lt"/>
                    <a:cs typeface="+mn-cs"/>
                  </a:rPr>
                  <a:t>28 </a:t>
                </a:r>
                <a:r>
                  <a:rPr lang="en-US" sz="2000" b="1" dirty="0">
                    <a:solidFill>
                      <a:prstClr val="black"/>
                    </a:solidFill>
                    <a:latin typeface="+mn-lt"/>
                    <a:cs typeface="+mn-cs"/>
                  </a:rPr>
                  <a:t>in.</a:t>
                </a:r>
              </a:p>
            </p:txBody>
          </p:sp>
        </p:grpSp>
        <p:sp>
          <p:nvSpPr>
            <p:cNvPr id="52" name="Right Bracket 51"/>
            <p:cNvSpPr/>
            <p:nvPr/>
          </p:nvSpPr>
          <p:spPr>
            <a:xfrm>
              <a:off x="7620000" y="1371600"/>
              <a:ext cx="136797" cy="4267200"/>
            </a:xfrm>
            <a:prstGeom prst="rightBracket">
              <a:avLst/>
            </a:prstGeom>
            <a:no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53" name="TextBox 52"/>
            <p:cNvSpPr txBox="1"/>
            <p:nvPr/>
          </p:nvSpPr>
          <p:spPr>
            <a:xfrm>
              <a:off x="7315200" y="914400"/>
              <a:ext cx="771365" cy="400110"/>
            </a:xfrm>
            <a:prstGeom prst="rect">
              <a:avLst/>
            </a:prstGeom>
            <a:noFill/>
          </p:spPr>
          <p:txBody>
            <a:bodyPr wrap="none">
              <a:spAutoFit/>
            </a:bodyPr>
            <a:lstStyle/>
            <a:p>
              <a:pPr fontAlgn="auto">
                <a:spcBef>
                  <a:spcPts val="0"/>
                </a:spcBef>
                <a:spcAft>
                  <a:spcPts val="0"/>
                </a:spcAft>
                <a:defRPr/>
              </a:pPr>
              <a:r>
                <a:rPr lang="en-US" sz="2000" b="1" dirty="0" smtClean="0">
                  <a:solidFill>
                    <a:prstClr val="black"/>
                  </a:solidFill>
                  <a:latin typeface="+mn-lt"/>
                  <a:cs typeface="+mn-cs"/>
                </a:rPr>
                <a:t>93 </a:t>
              </a:r>
              <a:r>
                <a:rPr lang="en-US" sz="2000" b="1" dirty="0">
                  <a:solidFill>
                    <a:prstClr val="black"/>
                  </a:solidFill>
                  <a:latin typeface="+mn-lt"/>
                  <a:cs typeface="+mn-cs"/>
                </a:rPr>
                <a:t>in.</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91754"/>
            <a:ext cx="8229600" cy="1143000"/>
          </a:xfrm>
        </p:spPr>
        <p:txBody>
          <a:bodyPr/>
          <a:lstStyle/>
          <a:p>
            <a:r>
              <a:rPr lang="en-US" dirty="0" smtClean="0"/>
              <a:t>Checking for Understanding</a:t>
            </a:r>
            <a:endParaRPr lang="en-US" dirty="0"/>
          </a:p>
        </p:txBody>
      </p:sp>
      <p:sp>
        <p:nvSpPr>
          <p:cNvPr id="3" name="Content Placeholder 2"/>
          <p:cNvSpPr>
            <a:spLocks noGrp="1"/>
          </p:cNvSpPr>
          <p:nvPr>
            <p:ph sz="quarter" idx="1"/>
          </p:nvPr>
        </p:nvSpPr>
        <p:spPr>
          <a:xfrm>
            <a:off x="457200" y="1114854"/>
            <a:ext cx="8229600" cy="2416137"/>
          </a:xfrm>
        </p:spPr>
        <p:txBody>
          <a:bodyPr/>
          <a:lstStyle/>
          <a:p>
            <a:r>
              <a:rPr lang="en-US" sz="2400" dirty="0" smtClean="0"/>
              <a:t>A teacher comes to you with their Value-Added report wondering why it’s not a green or blue result. </a:t>
            </a:r>
          </a:p>
          <a:p>
            <a:r>
              <a:rPr lang="en-US" sz="2400" dirty="0" smtClean="0"/>
              <a:t>She wants to know why there’s a confidence interval </a:t>
            </a:r>
            <a:r>
              <a:rPr lang="en-US" sz="2400" i="1" dirty="0" smtClean="0"/>
              <a:t>at all </a:t>
            </a:r>
            <a:r>
              <a:rPr lang="en-US" sz="2400" dirty="0" smtClean="0"/>
              <a:t>when VARC had data from each and every one of her students. (Don’t we know exactly how much they grew?) </a:t>
            </a:r>
            <a:endParaRPr lang="en-US" sz="2400" dirty="0"/>
          </a:p>
        </p:txBody>
      </p:sp>
      <p:pic>
        <p:nvPicPr>
          <p:cNvPr id="22" name="Picture 21" descr="1-row.png"/>
          <p:cNvPicPr>
            <a:picLocks noChangeAspect="1"/>
          </p:cNvPicPr>
          <p:nvPr/>
        </p:nvPicPr>
        <p:blipFill>
          <a:blip r:embed="rId3" cstate="print"/>
          <a:stretch>
            <a:fillRect/>
          </a:stretch>
        </p:blipFill>
        <p:spPr>
          <a:xfrm>
            <a:off x="215407" y="3620090"/>
            <a:ext cx="8741963" cy="2717293"/>
          </a:xfrm>
          <a:prstGeom prst="rect">
            <a:avLst/>
          </a:prstGeom>
        </p:spPr>
      </p:pic>
      <p:sp>
        <p:nvSpPr>
          <p:cNvPr id="23" name="Teardrop 22"/>
          <p:cNvSpPr/>
          <p:nvPr/>
        </p:nvSpPr>
        <p:spPr>
          <a:xfrm rot="8100000">
            <a:off x="7616762" y="5559361"/>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345362" y="5512358"/>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7</a:t>
            </a:r>
            <a:endParaRPr lang="en-US" sz="3600" dirty="0">
              <a:latin typeface="Arial" pitchFamily="34" charset="0"/>
              <a:cs typeface="Arial" pitchFamily="34" charset="0"/>
            </a:endParaRPr>
          </a:p>
        </p:txBody>
      </p:sp>
      <p:sp>
        <p:nvSpPr>
          <p:cNvPr id="25" name="TextBox 24"/>
          <p:cNvSpPr txBox="1"/>
          <p:nvPr/>
        </p:nvSpPr>
        <p:spPr>
          <a:xfrm>
            <a:off x="7577296" y="5596560"/>
            <a:ext cx="612668" cy="461665"/>
          </a:xfrm>
          <a:prstGeom prst="rect">
            <a:avLst/>
          </a:prstGeom>
          <a:noFill/>
        </p:spPr>
        <p:txBody>
          <a:bodyPr wrap="none" rtlCol="0">
            <a:spAutoFit/>
          </a:bodyPr>
          <a:lstStyle/>
          <a:p>
            <a:pPr algn="ctr"/>
            <a:r>
              <a:rPr lang="en-US" sz="2400" b="1" dirty="0" smtClean="0"/>
              <a:t>4.2</a:t>
            </a:r>
            <a:endParaRPr lang="en-US" sz="2400" b="1" dirty="0"/>
          </a:p>
        </p:txBody>
      </p:sp>
      <p:cxnSp>
        <p:nvCxnSpPr>
          <p:cNvPr id="26" name="Straight Connector 25"/>
          <p:cNvCxnSpPr/>
          <p:nvPr/>
        </p:nvCxnSpPr>
        <p:spPr>
          <a:xfrm>
            <a:off x="6042074" y="6239022"/>
            <a:ext cx="279243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749895" y="5495425"/>
            <a:ext cx="663387" cy="646331"/>
          </a:xfrm>
          <a:prstGeom prst="rect">
            <a:avLst/>
          </a:prstGeom>
          <a:noFill/>
        </p:spPr>
        <p:txBody>
          <a:bodyPr wrap="none" rtlCol="0">
            <a:spAutoFit/>
          </a:bodyPr>
          <a:lstStyle/>
          <a:p>
            <a:r>
              <a:rPr lang="en-US" sz="3600" dirty="0" smtClean="0">
                <a:latin typeface="Arial" pitchFamily="34" charset="0"/>
                <a:cs typeface="Arial" pitchFamily="34" charset="0"/>
              </a:rPr>
              <a:t>11</a:t>
            </a:r>
            <a:endParaRPr lang="en-US" sz="3600" dirty="0">
              <a:latin typeface="Arial" pitchFamily="34" charset="0"/>
              <a:cs typeface="Arial" pitchFamily="34" charset="0"/>
            </a:endParaRPr>
          </a:p>
        </p:txBody>
      </p:sp>
      <p:sp>
        <p:nvSpPr>
          <p:cNvPr id="28" name="TextBox 27"/>
          <p:cNvSpPr txBox="1"/>
          <p:nvPr/>
        </p:nvSpPr>
        <p:spPr>
          <a:xfrm>
            <a:off x="224300" y="4593252"/>
            <a:ext cx="2313454" cy="646331"/>
          </a:xfrm>
          <a:prstGeom prst="rect">
            <a:avLst/>
          </a:prstGeom>
          <a:solidFill>
            <a:srgbClr val="2C5A8C"/>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29" name="TextBox 28"/>
          <p:cNvSpPr txBox="1"/>
          <p:nvPr/>
        </p:nvSpPr>
        <p:spPr>
          <a:xfrm>
            <a:off x="5413112" y="3994083"/>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3962400" cy="400110"/>
          </a:xfrm>
          <a:prstGeom prst="rect">
            <a:avLst/>
          </a:prstGeom>
          <a:noFill/>
          <a:ln w="9525">
            <a:noFill/>
            <a:miter lim="800000"/>
            <a:headEnd/>
            <a:tailEnd/>
          </a:ln>
        </p:spPr>
        <p:txBody>
          <a:bodyPr wrap="square">
            <a:spAutoFit/>
          </a:bodyPr>
          <a:lstStyle/>
          <a:p>
            <a:pPr algn="ctr"/>
            <a:r>
              <a:rPr lang="en-US" sz="2000" b="1" dirty="0" smtClean="0">
                <a:solidFill>
                  <a:srgbClr val="000000"/>
                </a:solidFill>
                <a:latin typeface="Calibri" pitchFamily="34" charset="0"/>
              </a:rPr>
              <a:t>Why might short trees grow faster?</a:t>
            </a:r>
            <a:endParaRPr lang="en-US" sz="2000" b="1" dirty="0">
              <a:solidFill>
                <a:srgbClr val="000000"/>
              </a:solidFill>
              <a:latin typeface="Calibri" pitchFamily="34" charset="0"/>
            </a:endParaRPr>
          </a:p>
        </p:txBody>
      </p:sp>
      <p:sp>
        <p:nvSpPr>
          <p:cNvPr id="11" name="Using"/>
          <p:cNvSpPr txBox="1">
            <a:spLocks noChangeArrowheads="1"/>
          </p:cNvSpPr>
          <p:nvPr/>
        </p:nvSpPr>
        <p:spPr bwMode="auto">
          <a:xfrm>
            <a:off x="0" y="381000"/>
            <a:ext cx="3962400" cy="646331"/>
          </a:xfrm>
          <a:prstGeom prst="rect">
            <a:avLst/>
          </a:prstGeom>
          <a:noFill/>
          <a:ln w="9525">
            <a:noFill/>
            <a:miter lim="800000"/>
            <a:headEnd/>
            <a:tailEnd/>
          </a:ln>
        </p:spPr>
        <p:txBody>
          <a:bodyPr wrap="square">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More “room to grow”</a:t>
            </a:r>
          </a:p>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Easier to have a “big impact”</a:t>
            </a:r>
            <a:endParaRPr lang="en-US" dirty="0">
              <a:solidFill>
                <a:srgbClr val="000000"/>
              </a:solidFill>
              <a:latin typeface="Calibri" pitchFamily="34" charset="0"/>
            </a:endParaRPr>
          </a:p>
        </p:txBody>
      </p:sp>
      <p:grpSp>
        <p:nvGrpSpPr>
          <p:cNvPr id="2" name="Gar A"/>
          <p:cNvGrpSpPr>
            <a:grpSpLocks/>
          </p:cNvGrpSpPr>
          <p:nvPr/>
        </p:nvGrpSpPr>
        <p:grpSpPr bwMode="auto">
          <a:xfrm>
            <a:off x="0" y="2551113"/>
            <a:ext cx="1378583" cy="1779587"/>
            <a:chOff x="0" y="2550340"/>
            <a:chExt cx="1378252" cy="1780221"/>
          </a:xfrm>
        </p:grpSpPr>
        <p:pic>
          <p:nvPicPr>
            <p:cNvPr id="21518" name="Gardener A" descr="Gardener A.png"/>
            <p:cNvPicPr>
              <a:picLocks noChangeAspect="1"/>
            </p:cNvPicPr>
            <p:nvPr/>
          </p:nvPicPr>
          <p:blipFill>
            <a:blip r:embed="rId4" cstate="print">
              <a:duotone>
                <a:prstClr val="black"/>
                <a:schemeClr val="accent2">
                  <a:tint val="45000"/>
                  <a:satMod val="400000"/>
                </a:schemeClr>
              </a:duotone>
            </a:blip>
            <a:srcRect/>
            <a:stretch>
              <a:fillRect/>
            </a:stretch>
          </p:blipFill>
          <p:spPr bwMode="auto">
            <a:xfrm>
              <a:off x="338931" y="2937013"/>
              <a:ext cx="527047" cy="1393548"/>
            </a:xfrm>
            <a:prstGeom prst="rect">
              <a:avLst/>
            </a:prstGeom>
            <a:noFill/>
            <a:ln w="9525">
              <a:noFill/>
              <a:miter lim="800000"/>
              <a:headEnd/>
              <a:tailEnd/>
            </a:ln>
          </p:spPr>
        </p:pic>
        <p:sp>
          <p:nvSpPr>
            <p:cNvPr id="21519" name="Gar A Label"/>
            <p:cNvSpPr txBox="1">
              <a:spLocks noChangeArrowheads="1"/>
            </p:cNvSpPr>
            <p:nvPr/>
          </p:nvSpPr>
          <p:spPr bwMode="auto">
            <a:xfrm>
              <a:off x="0" y="2550340"/>
              <a:ext cx="1378252" cy="400253"/>
            </a:xfrm>
            <a:prstGeom prst="rect">
              <a:avLst/>
            </a:prstGeom>
            <a:noFill/>
            <a:ln w="9525">
              <a:noFill/>
              <a:miter lim="800000"/>
              <a:headEnd/>
              <a:tailEnd/>
            </a:ln>
          </p:spPr>
          <p:txBody>
            <a:bodyPr wrap="none">
              <a:spAutoFit/>
            </a:bodyPr>
            <a:lstStyle/>
            <a:p>
              <a:r>
                <a:rPr lang="en-US" sz="2000" dirty="0">
                  <a:solidFill>
                    <a:srgbClr val="734746"/>
                  </a:solidFill>
                  <a:latin typeface="Calibri" pitchFamily="34" charset="0"/>
                </a:rPr>
                <a:t>Gardener </a:t>
              </a:r>
              <a:r>
                <a:rPr lang="en-US" sz="2000" dirty="0" smtClean="0">
                  <a:solidFill>
                    <a:srgbClr val="734746"/>
                  </a:solidFill>
                  <a:latin typeface="Calibri" pitchFamily="34" charset="0"/>
                </a:rPr>
                <a:t>C</a:t>
              </a:r>
              <a:endParaRPr lang="en-US" sz="2000" dirty="0">
                <a:solidFill>
                  <a:srgbClr val="734746"/>
                </a:solidFill>
                <a:latin typeface="Calibri" pitchFamily="34" charset="0"/>
              </a:endParaRPr>
            </a:p>
          </p:txBody>
        </p:sp>
      </p:grpSp>
      <p:grpSp>
        <p:nvGrpSpPr>
          <p:cNvPr id="3" name="Gar B"/>
          <p:cNvGrpSpPr>
            <a:grpSpLocks/>
          </p:cNvGrpSpPr>
          <p:nvPr/>
        </p:nvGrpSpPr>
        <p:grpSpPr bwMode="auto">
          <a:xfrm>
            <a:off x="7751765" y="2546350"/>
            <a:ext cx="1444306" cy="1782763"/>
            <a:chOff x="7752209" y="2545806"/>
            <a:chExt cx="1443843" cy="1783168"/>
          </a:xfrm>
        </p:grpSpPr>
        <p:pic>
          <p:nvPicPr>
            <p:cNvPr id="21516" name="Gardener B" descr="Gardeners B.png"/>
            <p:cNvPicPr>
              <a:picLocks noChangeAspect="1"/>
            </p:cNvPicPr>
            <p:nvPr/>
          </p:nvPicPr>
          <p:blipFill>
            <a:blip r:embed="rId5"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p:spPr>
        </p:pic>
        <p:sp>
          <p:nvSpPr>
            <p:cNvPr id="21517" name="Gar B Label"/>
            <p:cNvSpPr txBox="1">
              <a:spLocks noChangeArrowheads="1"/>
            </p:cNvSpPr>
            <p:nvPr/>
          </p:nvSpPr>
          <p:spPr bwMode="auto">
            <a:xfrm>
              <a:off x="7752209" y="2545806"/>
              <a:ext cx="1443843" cy="400201"/>
            </a:xfrm>
            <a:prstGeom prst="rect">
              <a:avLst/>
            </a:prstGeom>
            <a:noFill/>
            <a:ln w="9525">
              <a:noFill/>
              <a:miter lim="800000"/>
              <a:headEnd/>
              <a:tailEnd/>
            </a:ln>
          </p:spPr>
          <p:txBody>
            <a:bodyPr wrap="none">
              <a:spAutoFit/>
            </a:bodyPr>
            <a:lstStyle/>
            <a:p>
              <a:r>
                <a:rPr lang="en-US" sz="2000" dirty="0" smtClean="0">
                  <a:solidFill>
                    <a:srgbClr val="363A46"/>
                  </a:solidFill>
                  <a:latin typeface="Calibri" pitchFamily="34" charset="0"/>
                </a:rPr>
                <a:t>Gardener D </a:t>
              </a:r>
              <a:endParaRPr lang="en-US" sz="2000" dirty="0">
                <a:solidFill>
                  <a:srgbClr val="363A46"/>
                </a:solidFill>
                <a:latin typeface="Calibri" pitchFamily="34" charset="0"/>
              </a:endParaRPr>
            </a:p>
          </p:txBody>
        </p:sp>
      </p:grpSp>
      <p:pic>
        <p:nvPicPr>
          <p:cNvPr id="24" name="Picture 23" descr="Just Tall.png"/>
          <p:cNvPicPr>
            <a:picLocks noChangeAspect="1"/>
          </p:cNvPicPr>
          <p:nvPr/>
        </p:nvPicPr>
        <p:blipFill>
          <a:blip r:embed="rId6" cstate="print"/>
          <a:stretch>
            <a:fillRect/>
          </a:stretch>
        </p:blipFill>
        <p:spPr>
          <a:xfrm>
            <a:off x="4343400" y="1371600"/>
            <a:ext cx="3402630" cy="4322501"/>
          </a:xfrm>
          <a:prstGeom prst="rect">
            <a:avLst/>
          </a:prstGeom>
        </p:spPr>
      </p:pic>
      <p:pic>
        <p:nvPicPr>
          <p:cNvPr id="25" name="Picture 24" descr="Just Small.png"/>
          <p:cNvPicPr>
            <a:picLocks noChangeAspect="1"/>
          </p:cNvPicPr>
          <p:nvPr/>
        </p:nvPicPr>
        <p:blipFill>
          <a:blip r:embed="rId7" cstate="print"/>
          <a:stretch>
            <a:fillRect/>
          </a:stretch>
        </p:blipFill>
        <p:spPr>
          <a:xfrm>
            <a:off x="2362200" y="4343400"/>
            <a:ext cx="920099" cy="1313151"/>
          </a:xfrm>
          <a:prstGeom prst="rect">
            <a:avLst/>
          </a:prstGeom>
        </p:spPr>
      </p:pic>
      <p:sp>
        <p:nvSpPr>
          <p:cNvPr id="16" name="To measure"/>
          <p:cNvSpPr txBox="1">
            <a:spLocks noChangeArrowheads="1"/>
          </p:cNvSpPr>
          <p:nvPr/>
        </p:nvSpPr>
        <p:spPr bwMode="auto">
          <a:xfrm>
            <a:off x="4648200" y="0"/>
            <a:ext cx="3962400" cy="400110"/>
          </a:xfrm>
          <a:prstGeom prst="rect">
            <a:avLst/>
          </a:prstGeom>
          <a:noFill/>
          <a:ln w="9525">
            <a:noFill/>
            <a:miter lim="800000"/>
            <a:headEnd/>
            <a:tailEnd/>
          </a:ln>
        </p:spPr>
        <p:txBody>
          <a:bodyPr wrap="square">
            <a:spAutoFit/>
          </a:bodyPr>
          <a:lstStyle/>
          <a:p>
            <a:pPr algn="ctr"/>
            <a:r>
              <a:rPr lang="en-US" sz="2000" b="1" dirty="0" smtClean="0">
                <a:solidFill>
                  <a:srgbClr val="000000"/>
                </a:solidFill>
                <a:latin typeface="Calibri" pitchFamily="34" charset="0"/>
              </a:rPr>
              <a:t>Why might tall trees grow faster?</a:t>
            </a:r>
            <a:endParaRPr lang="en-US" sz="2000" b="1" dirty="0">
              <a:solidFill>
                <a:srgbClr val="000000"/>
              </a:solidFill>
              <a:latin typeface="Calibri" pitchFamily="34" charset="0"/>
            </a:endParaRPr>
          </a:p>
        </p:txBody>
      </p:sp>
      <p:sp>
        <p:nvSpPr>
          <p:cNvPr id="17" name="Using"/>
          <p:cNvSpPr txBox="1">
            <a:spLocks noChangeArrowheads="1"/>
          </p:cNvSpPr>
          <p:nvPr/>
        </p:nvSpPr>
        <p:spPr bwMode="auto">
          <a:xfrm>
            <a:off x="4800600" y="381000"/>
            <a:ext cx="4343400" cy="646331"/>
          </a:xfrm>
          <a:prstGeom prst="rect">
            <a:avLst/>
          </a:prstGeom>
          <a:noFill/>
          <a:ln w="9525">
            <a:noFill/>
            <a:miter lim="800000"/>
            <a:headEnd/>
            <a:tailEnd/>
          </a:ln>
        </p:spPr>
        <p:txBody>
          <a:bodyPr wrap="square">
            <a:spAutoFit/>
          </a:bodyPr>
          <a:lstStyle/>
          <a:p>
            <a:pPr lvl="1">
              <a:buFont typeface="Arial" charset="0"/>
              <a:buChar char="•"/>
            </a:pPr>
            <a:r>
              <a:rPr lang="en-US" dirty="0" smtClean="0">
                <a:solidFill>
                  <a:srgbClr val="000000"/>
                </a:solidFill>
                <a:latin typeface="Calibri" pitchFamily="34" charset="0"/>
              </a:rPr>
              <a:t> Past pattern of growth will continue </a:t>
            </a:r>
          </a:p>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Unmeasured environmental factors</a:t>
            </a:r>
            <a:endParaRPr lang="en-US" dirty="0">
              <a:solidFill>
                <a:srgbClr val="000000"/>
              </a:solidFill>
              <a:latin typeface="Calibri" pitchFamily="34" charset="0"/>
            </a:endParaRPr>
          </a:p>
        </p:txBody>
      </p:sp>
      <p:sp>
        <p:nvSpPr>
          <p:cNvPr id="18" name="To measure"/>
          <p:cNvSpPr txBox="1">
            <a:spLocks noChangeArrowheads="1"/>
          </p:cNvSpPr>
          <p:nvPr/>
        </p:nvSpPr>
        <p:spPr bwMode="auto">
          <a:xfrm>
            <a:off x="0" y="1219200"/>
            <a:ext cx="3962400" cy="707886"/>
          </a:xfrm>
          <a:prstGeom prst="rect">
            <a:avLst/>
          </a:prstGeom>
          <a:noFill/>
          <a:ln w="9525">
            <a:noFill/>
            <a:miter lim="800000"/>
            <a:headEnd/>
            <a:tailEnd/>
          </a:ln>
        </p:spPr>
        <p:txBody>
          <a:bodyPr wrap="square">
            <a:spAutoFit/>
          </a:bodyPr>
          <a:lstStyle/>
          <a:p>
            <a:pPr algn="ctr"/>
            <a:r>
              <a:rPr lang="en-US" sz="2000" b="1" dirty="0" smtClean="0">
                <a:solidFill>
                  <a:srgbClr val="000000"/>
                </a:solidFill>
                <a:latin typeface="Calibri" pitchFamily="34" charset="0"/>
              </a:rPr>
              <a:t>How can we determine what is really happening?</a:t>
            </a:r>
            <a:endParaRPr lang="en-US" sz="2000" b="1" dirty="0">
              <a:solidFill>
                <a:srgbClr val="000000"/>
              </a:solidFill>
              <a:latin typeface="Calibri" pitchFamily="34" charset="0"/>
            </a:endParaRPr>
          </a:p>
        </p:txBody>
      </p:sp>
      <p:sp>
        <p:nvSpPr>
          <p:cNvPr id="19" name="TextBox 18"/>
          <p:cNvSpPr txBox="1"/>
          <p:nvPr/>
        </p:nvSpPr>
        <p:spPr>
          <a:xfrm>
            <a:off x="2438400" y="5791200"/>
            <a:ext cx="838691" cy="646331"/>
          </a:xfrm>
          <a:prstGeom prst="rect">
            <a:avLst/>
          </a:prstGeom>
          <a:noFill/>
        </p:spPr>
        <p:txBody>
          <a:bodyPr wrap="none" rtlCol="0">
            <a:spAutoFit/>
          </a:bodyPr>
          <a:lstStyle/>
          <a:p>
            <a:pPr algn="ctr"/>
            <a:r>
              <a:rPr lang="en-US" dirty="0" smtClean="0"/>
              <a:t>Oak C</a:t>
            </a:r>
          </a:p>
          <a:p>
            <a:pPr algn="ctr"/>
            <a:r>
              <a:rPr lang="en-US" dirty="0" smtClean="0"/>
              <a:t>Age 4</a:t>
            </a:r>
            <a:endParaRPr lang="en-US" dirty="0"/>
          </a:p>
        </p:txBody>
      </p:sp>
      <p:sp>
        <p:nvSpPr>
          <p:cNvPr id="20" name="TextBox 19"/>
          <p:cNvSpPr txBox="1"/>
          <p:nvPr/>
        </p:nvSpPr>
        <p:spPr>
          <a:xfrm>
            <a:off x="5562600" y="5791200"/>
            <a:ext cx="838691" cy="646331"/>
          </a:xfrm>
          <a:prstGeom prst="rect">
            <a:avLst/>
          </a:prstGeom>
          <a:noFill/>
        </p:spPr>
        <p:txBody>
          <a:bodyPr wrap="none" rtlCol="0">
            <a:spAutoFit/>
          </a:bodyPr>
          <a:lstStyle/>
          <a:p>
            <a:pPr algn="ctr"/>
            <a:r>
              <a:rPr lang="en-US" dirty="0" smtClean="0"/>
              <a:t>Oak D</a:t>
            </a:r>
          </a:p>
          <a:p>
            <a:pPr algn="ctr"/>
            <a:r>
              <a:rPr lang="en-US" dirty="0" smtClean="0"/>
              <a:t>Age 4</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outline"/>
          <p:cNvSpPr/>
          <p:nvPr/>
        </p:nvSpPr>
        <p:spPr>
          <a:xfrm>
            <a:off x="381000" y="1066800"/>
            <a:ext cx="8305800" cy="556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If we plot"/>
          <p:cNvSpPr txBox="1">
            <a:spLocks noChangeArrowheads="1"/>
          </p:cNvSpPr>
          <p:nvPr/>
        </p:nvSpPr>
        <p:spPr bwMode="auto">
          <a:xfrm>
            <a:off x="0" y="152400"/>
            <a:ext cx="9144000" cy="707886"/>
          </a:xfrm>
          <a:prstGeom prst="rect">
            <a:avLst/>
          </a:prstGeom>
          <a:noFill/>
          <a:ln w="9525">
            <a:noFill/>
            <a:miter lim="800000"/>
            <a:headEnd/>
            <a:tailEnd/>
          </a:ln>
        </p:spPr>
        <p:txBody>
          <a:bodyPr>
            <a:spAutoFit/>
          </a:bodyPr>
          <a:lstStyle/>
          <a:p>
            <a:pPr algn="ctr"/>
            <a:r>
              <a:rPr lang="en-US" sz="2000" dirty="0" smtClean="0">
                <a:solidFill>
                  <a:srgbClr val="000000"/>
                </a:solidFill>
                <a:latin typeface="Calibri" pitchFamily="34" charset="0"/>
              </a:rPr>
              <a:t>In the same way we measured the effect of </a:t>
            </a:r>
            <a:r>
              <a:rPr lang="en-US" sz="2000" dirty="0" smtClean="0">
                <a:solidFill>
                  <a:srgbClr val="558ED5"/>
                </a:solidFill>
                <a:latin typeface="Calibri" pitchFamily="34" charset="0"/>
              </a:rPr>
              <a:t>rainfall</a:t>
            </a:r>
            <a:r>
              <a:rPr lang="en-US" sz="2000" dirty="0" smtClean="0">
                <a:solidFill>
                  <a:srgbClr val="000000"/>
                </a:solidFill>
                <a:latin typeface="Calibri" pitchFamily="34" charset="0"/>
              </a:rPr>
              <a:t>, </a:t>
            </a:r>
            <a:r>
              <a:rPr lang="en-US" sz="2000" dirty="0" smtClean="0">
                <a:solidFill>
                  <a:srgbClr val="948A54"/>
                </a:solidFill>
                <a:latin typeface="Calibri" pitchFamily="34" charset="0"/>
              </a:rPr>
              <a:t>soil richness</a:t>
            </a:r>
            <a:r>
              <a:rPr lang="en-US" sz="2000" dirty="0" smtClean="0">
                <a:solidFill>
                  <a:srgbClr val="000000"/>
                </a:solidFill>
                <a:latin typeface="Calibri" pitchFamily="34" charset="0"/>
              </a:rPr>
              <a:t>, and </a:t>
            </a:r>
            <a:r>
              <a:rPr lang="en-US" sz="2000" dirty="0" smtClean="0">
                <a:solidFill>
                  <a:srgbClr val="E46C0A"/>
                </a:solidFill>
                <a:latin typeface="Calibri" pitchFamily="34" charset="0"/>
              </a:rPr>
              <a:t>temperature</a:t>
            </a:r>
            <a:r>
              <a:rPr lang="en-US" sz="2000" dirty="0" smtClean="0">
                <a:solidFill>
                  <a:srgbClr val="000000"/>
                </a:solidFill>
                <a:latin typeface="Calibri" pitchFamily="34" charset="0"/>
              </a:rPr>
              <a:t>, we can determine the effect of </a:t>
            </a:r>
            <a:r>
              <a:rPr lang="en-US" sz="2000" dirty="0" smtClean="0">
                <a:solidFill>
                  <a:srgbClr val="DD3B3C"/>
                </a:solidFill>
                <a:latin typeface="Calibri" pitchFamily="34" charset="0"/>
              </a:rPr>
              <a:t>prior tree height </a:t>
            </a:r>
            <a:r>
              <a:rPr lang="en-US" sz="2000" dirty="0" smtClean="0">
                <a:solidFill>
                  <a:srgbClr val="000000"/>
                </a:solidFill>
                <a:latin typeface="Calibri" pitchFamily="34" charset="0"/>
              </a:rPr>
              <a:t>on growth.</a:t>
            </a:r>
            <a:endParaRPr lang="en-US" sz="2000" dirty="0">
              <a:solidFill>
                <a:srgbClr val="000000"/>
              </a:solidFill>
              <a:latin typeface="Calibri" pitchFamily="34" charset="0"/>
            </a:endParaRPr>
          </a:p>
        </p:txBody>
      </p:sp>
      <p:sp>
        <p:nvSpPr>
          <p:cNvPr id="14" name="TextBox 13"/>
          <p:cNvSpPr txBox="1"/>
          <p:nvPr/>
        </p:nvSpPr>
        <p:spPr>
          <a:xfrm>
            <a:off x="457200" y="1143000"/>
            <a:ext cx="8153400" cy="400110"/>
          </a:xfrm>
          <a:prstGeom prst="rect">
            <a:avLst/>
          </a:prstGeom>
          <a:noFill/>
        </p:spPr>
        <p:txBody>
          <a:bodyPr wrap="square" rtlCol="0">
            <a:spAutoFit/>
          </a:bodyPr>
          <a:lstStyle/>
          <a:p>
            <a:r>
              <a:rPr lang="en-US" sz="2000" b="1" dirty="0" smtClean="0"/>
              <a:t>The Effect of Prior Tree Height on Growth</a:t>
            </a:r>
            <a:endParaRPr lang="en-US" sz="2000" b="1" dirty="0"/>
          </a:p>
        </p:txBody>
      </p:sp>
      <p:sp>
        <p:nvSpPr>
          <p:cNvPr id="15" name="TextBox 14"/>
          <p:cNvSpPr txBox="1"/>
          <p:nvPr/>
        </p:nvSpPr>
        <p:spPr>
          <a:xfrm rot="16200000">
            <a:off x="-947271" y="3549739"/>
            <a:ext cx="3506409" cy="369332"/>
          </a:xfrm>
          <a:prstGeom prst="rect">
            <a:avLst/>
          </a:prstGeom>
          <a:noFill/>
        </p:spPr>
        <p:txBody>
          <a:bodyPr wrap="none" rtlCol="0">
            <a:spAutoFit/>
          </a:bodyPr>
          <a:lstStyle/>
          <a:p>
            <a:r>
              <a:rPr lang="en-US" dirty="0" smtClean="0"/>
              <a:t>Growth from Year 4 to 5 (inches)</a:t>
            </a:r>
            <a:endParaRPr lang="en-US" dirty="0"/>
          </a:p>
        </p:txBody>
      </p:sp>
      <p:sp>
        <p:nvSpPr>
          <p:cNvPr id="16" name="TextBox 15"/>
          <p:cNvSpPr txBox="1"/>
          <p:nvPr/>
        </p:nvSpPr>
        <p:spPr>
          <a:xfrm>
            <a:off x="1600200" y="6248400"/>
            <a:ext cx="4510915" cy="369332"/>
          </a:xfrm>
          <a:prstGeom prst="rect">
            <a:avLst/>
          </a:prstGeom>
          <a:noFill/>
        </p:spPr>
        <p:txBody>
          <a:bodyPr wrap="none" rtlCol="0">
            <a:spAutoFit/>
          </a:bodyPr>
          <a:lstStyle/>
          <a:p>
            <a:r>
              <a:rPr lang="en-US" dirty="0" smtClean="0"/>
              <a:t>Prior Tree Height (Year 4 Height in Inches)</a:t>
            </a:r>
            <a:endParaRPr lang="en-US" dirty="0"/>
          </a:p>
        </p:txBody>
      </p:sp>
      <p:graphicFrame>
        <p:nvGraphicFramePr>
          <p:cNvPr id="17" name="Chart 16"/>
          <p:cNvGraphicFramePr/>
          <p:nvPr/>
        </p:nvGraphicFramePr>
        <p:xfrm>
          <a:off x="990600" y="1524000"/>
          <a:ext cx="7467600" cy="48006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p:cNvCxnSpPr/>
          <p:nvPr/>
        </p:nvCxnSpPr>
        <p:spPr>
          <a:xfrm flipV="1">
            <a:off x="2057400" y="2209800"/>
            <a:ext cx="3657600" cy="3124200"/>
          </a:xfrm>
          <a:prstGeom prst="line">
            <a:avLst/>
          </a:prstGeom>
          <a:ln w="38100">
            <a:solidFill>
              <a:srgbClr val="DD3B3C"/>
            </a:solidFill>
          </a:ln>
        </p:spPr>
        <p:style>
          <a:lnRef idx="1">
            <a:schemeClr val="accent2"/>
          </a:lnRef>
          <a:fillRef idx="0">
            <a:schemeClr val="accent2"/>
          </a:fillRef>
          <a:effectRef idx="0">
            <a:schemeClr val="accent2"/>
          </a:effectRef>
          <a:fontRef idx="minor">
            <a:schemeClr val="tx1"/>
          </a:fontRef>
        </p:style>
      </p:cxnSp>
      <p:grpSp>
        <p:nvGrpSpPr>
          <p:cNvPr id="37" name="Group 36"/>
          <p:cNvGrpSpPr/>
          <p:nvPr/>
        </p:nvGrpSpPr>
        <p:grpSpPr>
          <a:xfrm>
            <a:off x="304800" y="4343400"/>
            <a:ext cx="2895599" cy="2359152"/>
            <a:chOff x="304800" y="4343400"/>
            <a:chExt cx="2895599" cy="2359152"/>
          </a:xfrm>
        </p:grpSpPr>
        <p:sp>
          <p:nvSpPr>
            <p:cNvPr id="21" name="Right Arrow 20"/>
            <p:cNvSpPr/>
            <p:nvPr/>
          </p:nvSpPr>
          <p:spPr>
            <a:xfrm rot="16200000">
              <a:off x="2354579" y="5856732"/>
              <a:ext cx="597408" cy="1094232"/>
            </a:xfrm>
            <a:prstGeom prst="rightArrow">
              <a:avLst>
                <a:gd name="adj1" fmla="val 50000"/>
                <a:gd name="adj2" fmla="val 45143"/>
              </a:avLst>
            </a:prstGeom>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pPr algn="ctr"/>
              <a:r>
                <a:rPr lang="en-US" sz="1200" dirty="0" smtClean="0"/>
                <a:t>Oak C</a:t>
              </a:r>
            </a:p>
            <a:p>
              <a:pPr algn="ctr"/>
              <a:r>
                <a:rPr lang="en-US" sz="1200" dirty="0" smtClean="0"/>
                <a:t>(28 in)</a:t>
              </a:r>
              <a:endParaRPr lang="en-US" sz="1200" dirty="0"/>
            </a:p>
          </p:txBody>
        </p:sp>
        <p:sp>
          <p:nvSpPr>
            <p:cNvPr id="23" name="Right Arrow 22"/>
            <p:cNvSpPr/>
            <p:nvPr/>
          </p:nvSpPr>
          <p:spPr>
            <a:xfrm>
              <a:off x="304800" y="4343400"/>
              <a:ext cx="749808" cy="1094232"/>
            </a:xfrm>
            <a:prstGeom prst="rightArrow">
              <a:avLst>
                <a:gd name="adj1" fmla="val 50000"/>
                <a:gd name="adj2" fmla="val 45143"/>
              </a:avLst>
            </a:prstGeom>
          </p:spPr>
          <p:style>
            <a:lnRef idx="2">
              <a:schemeClr val="accent4">
                <a:shade val="50000"/>
              </a:schemeClr>
            </a:lnRef>
            <a:fillRef idx="1">
              <a:schemeClr val="accent4"/>
            </a:fillRef>
            <a:effectRef idx="0">
              <a:schemeClr val="accent4"/>
            </a:effectRef>
            <a:fontRef idx="minor">
              <a:schemeClr val="lt1"/>
            </a:fontRef>
          </p:style>
          <p:txBody>
            <a:bodyPr vert="horz" rtlCol="0" anchor="ctr"/>
            <a:lstStyle/>
            <a:p>
              <a:pPr algn="ctr"/>
              <a:r>
                <a:rPr lang="en-US" sz="1200" dirty="0" smtClean="0"/>
                <a:t>9 in</a:t>
              </a:r>
              <a:endParaRPr lang="en-US" sz="1200" dirty="0"/>
            </a:p>
          </p:txBody>
        </p:sp>
        <p:cxnSp>
          <p:nvCxnSpPr>
            <p:cNvPr id="26" name="Straight Connector 25"/>
            <p:cNvCxnSpPr>
              <a:stCxn id="21" idx="3"/>
            </p:cNvCxnSpPr>
            <p:nvPr/>
          </p:nvCxnSpPr>
          <p:spPr>
            <a:xfrm flipH="1" flipV="1">
              <a:off x="2615184" y="4876800"/>
              <a:ext cx="38099" cy="1228344"/>
            </a:xfrm>
            <a:prstGeom prst="line">
              <a:avLst/>
            </a:prstGeom>
            <a:ln w="22225">
              <a:solidFill>
                <a:srgbClr val="734746"/>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3"/>
            </p:cNvCxnSpPr>
            <p:nvPr/>
          </p:nvCxnSpPr>
          <p:spPr>
            <a:xfrm flipV="1">
              <a:off x="1054608" y="4876800"/>
              <a:ext cx="1536192" cy="13716"/>
            </a:xfrm>
            <a:prstGeom prst="line">
              <a:avLst/>
            </a:prstGeom>
            <a:ln w="22225">
              <a:solidFill>
                <a:srgbClr val="734746"/>
              </a:solidFill>
              <a:prstDash val="dash"/>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304800" y="2209800"/>
            <a:ext cx="5334000" cy="4495800"/>
            <a:chOff x="304800" y="2209800"/>
            <a:chExt cx="5334000" cy="4495800"/>
          </a:xfrm>
        </p:grpSpPr>
        <p:sp>
          <p:nvSpPr>
            <p:cNvPr id="22" name="Right Arrow 21"/>
            <p:cNvSpPr/>
            <p:nvPr/>
          </p:nvSpPr>
          <p:spPr>
            <a:xfrm rot="16200000">
              <a:off x="4792980" y="5859780"/>
              <a:ext cx="597408" cy="1094232"/>
            </a:xfrm>
            <a:prstGeom prst="rightArrow">
              <a:avLst>
                <a:gd name="adj1" fmla="val 50000"/>
                <a:gd name="adj2" fmla="val 45143"/>
              </a:avLst>
            </a:prstGeom>
            <a:solidFill>
              <a:srgbClr val="363A46"/>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pPr algn="ctr"/>
              <a:r>
                <a:rPr lang="en-US" sz="1200" dirty="0" smtClean="0"/>
                <a:t>Oak D</a:t>
              </a:r>
            </a:p>
            <a:p>
              <a:pPr algn="ctr"/>
              <a:r>
                <a:rPr lang="en-US" sz="1200" dirty="0" smtClean="0"/>
                <a:t>(93 in)</a:t>
              </a:r>
              <a:endParaRPr lang="en-US" sz="1200" dirty="0"/>
            </a:p>
          </p:txBody>
        </p:sp>
        <p:sp>
          <p:nvSpPr>
            <p:cNvPr id="24" name="Right Arrow 23"/>
            <p:cNvSpPr/>
            <p:nvPr/>
          </p:nvSpPr>
          <p:spPr>
            <a:xfrm>
              <a:off x="304800" y="2209800"/>
              <a:ext cx="673608" cy="1094232"/>
            </a:xfrm>
            <a:prstGeom prst="rightArrow">
              <a:avLst>
                <a:gd name="adj1" fmla="val 50000"/>
                <a:gd name="adj2" fmla="val 45143"/>
              </a:avLst>
            </a:prstGeom>
            <a:solidFill>
              <a:srgbClr val="363A46"/>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vert="horz" rtlCol="0" anchor="ctr"/>
            <a:lstStyle/>
            <a:p>
              <a:pPr algn="ctr"/>
              <a:r>
                <a:rPr lang="en-US" sz="1200" dirty="0" smtClean="0"/>
                <a:t>30 in</a:t>
              </a:r>
              <a:endParaRPr lang="en-US" sz="1200" dirty="0"/>
            </a:p>
          </p:txBody>
        </p:sp>
        <p:cxnSp>
          <p:nvCxnSpPr>
            <p:cNvPr id="30" name="Straight Connector 29"/>
            <p:cNvCxnSpPr>
              <a:stCxn id="22" idx="3"/>
            </p:cNvCxnSpPr>
            <p:nvPr/>
          </p:nvCxnSpPr>
          <p:spPr>
            <a:xfrm flipV="1">
              <a:off x="5091684" y="2743200"/>
              <a:ext cx="13716" cy="3364992"/>
            </a:xfrm>
            <a:prstGeom prst="line">
              <a:avLst/>
            </a:prstGeom>
            <a:ln w="22225">
              <a:solidFill>
                <a:srgbClr val="363A46"/>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90600" y="2743200"/>
              <a:ext cx="4114800" cy="0"/>
            </a:xfrm>
            <a:prstGeom prst="line">
              <a:avLst/>
            </a:prstGeom>
            <a:ln w="22225">
              <a:solidFill>
                <a:srgbClr val="363A46"/>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9144000" cy="400110"/>
          </a:xfrm>
          <a:prstGeom prst="rect">
            <a:avLst/>
          </a:prstGeom>
          <a:noFill/>
          <a:ln w="9525">
            <a:noFill/>
            <a:miter lim="800000"/>
            <a:headEnd/>
            <a:tailEnd/>
          </a:ln>
        </p:spPr>
        <p:txBody>
          <a:bodyPr wrap="square">
            <a:spAutoFit/>
          </a:bodyPr>
          <a:lstStyle/>
          <a:p>
            <a:pPr algn="ctr"/>
            <a:r>
              <a:rPr lang="en-US" sz="2000" b="1" dirty="0" smtClean="0">
                <a:solidFill>
                  <a:srgbClr val="000000"/>
                </a:solidFill>
                <a:latin typeface="Calibri" pitchFamily="34" charset="0"/>
              </a:rPr>
              <a:t>Our initial predictions now account for this trend in growth based on prior height.  </a:t>
            </a:r>
            <a:endParaRPr lang="en-US" sz="2000" b="1" dirty="0">
              <a:solidFill>
                <a:srgbClr val="000000"/>
              </a:solidFill>
              <a:latin typeface="Calibri" pitchFamily="34" charset="0"/>
            </a:endParaRPr>
          </a:p>
        </p:txBody>
      </p:sp>
      <p:sp>
        <p:nvSpPr>
          <p:cNvPr id="11" name="Using"/>
          <p:cNvSpPr txBox="1">
            <a:spLocks noChangeArrowheads="1"/>
          </p:cNvSpPr>
          <p:nvPr/>
        </p:nvSpPr>
        <p:spPr bwMode="auto">
          <a:xfrm>
            <a:off x="0" y="381000"/>
            <a:ext cx="9144000" cy="646331"/>
          </a:xfrm>
          <a:prstGeom prst="rect">
            <a:avLst/>
          </a:prstGeom>
          <a:noFill/>
          <a:ln w="9525">
            <a:noFill/>
            <a:miter lim="800000"/>
            <a:headEnd/>
            <a:tailEnd/>
          </a:ln>
        </p:spPr>
        <p:txBody>
          <a:bodyPr wrap="square">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The final predictions would also account for </a:t>
            </a:r>
            <a:br>
              <a:rPr lang="en-US" dirty="0" smtClean="0">
                <a:solidFill>
                  <a:srgbClr val="000000"/>
                </a:solidFill>
                <a:latin typeface="Calibri" pitchFamily="34" charset="0"/>
              </a:rPr>
            </a:br>
            <a:r>
              <a:rPr lang="en-US" dirty="0" smtClean="0">
                <a:solidFill>
                  <a:srgbClr val="000000"/>
                </a:solidFill>
                <a:latin typeface="Calibri" pitchFamily="34" charset="0"/>
              </a:rPr>
              <a:t>        </a:t>
            </a:r>
            <a:r>
              <a:rPr lang="en-US" dirty="0" smtClean="0">
                <a:solidFill>
                  <a:srgbClr val="558ED5"/>
                </a:solidFill>
                <a:latin typeface="Calibri" pitchFamily="34" charset="0"/>
              </a:rPr>
              <a:t>rainfall</a:t>
            </a:r>
            <a:r>
              <a:rPr lang="en-US" dirty="0" smtClean="0">
                <a:solidFill>
                  <a:srgbClr val="000000"/>
                </a:solidFill>
                <a:latin typeface="Calibri" pitchFamily="34" charset="0"/>
              </a:rPr>
              <a:t>, </a:t>
            </a:r>
            <a:r>
              <a:rPr lang="en-US" dirty="0" smtClean="0">
                <a:solidFill>
                  <a:srgbClr val="948A54"/>
                </a:solidFill>
                <a:latin typeface="Calibri" pitchFamily="34" charset="0"/>
              </a:rPr>
              <a:t>soil richness</a:t>
            </a:r>
            <a:r>
              <a:rPr lang="en-US" dirty="0" smtClean="0">
                <a:solidFill>
                  <a:srgbClr val="000000"/>
                </a:solidFill>
                <a:latin typeface="Calibri" pitchFamily="34" charset="0"/>
              </a:rPr>
              <a:t>, and </a:t>
            </a:r>
            <a:r>
              <a:rPr lang="en-US" dirty="0" smtClean="0">
                <a:solidFill>
                  <a:srgbClr val="E46C0A"/>
                </a:solidFill>
                <a:latin typeface="Calibri" pitchFamily="34" charset="0"/>
              </a:rPr>
              <a:t>temperature</a:t>
            </a:r>
            <a:r>
              <a:rPr lang="en-US" dirty="0" smtClean="0">
                <a:solidFill>
                  <a:srgbClr val="000000"/>
                </a:solidFill>
                <a:latin typeface="Calibri" pitchFamily="34" charset="0"/>
              </a:rPr>
              <a:t>.</a:t>
            </a:r>
            <a:endParaRPr lang="en-US" dirty="0">
              <a:solidFill>
                <a:srgbClr val="000000"/>
              </a:solidFill>
              <a:latin typeface="Calibri" pitchFamily="34" charset="0"/>
            </a:endParaRPr>
          </a:p>
        </p:txBody>
      </p:sp>
      <p:pic>
        <p:nvPicPr>
          <p:cNvPr id="25" name="Picture 24" descr="Just Small.png"/>
          <p:cNvPicPr>
            <a:picLocks noChangeAspect="1"/>
          </p:cNvPicPr>
          <p:nvPr/>
        </p:nvPicPr>
        <p:blipFill>
          <a:blip r:embed="rId4" cstate="print"/>
          <a:stretch>
            <a:fillRect/>
          </a:stretch>
        </p:blipFill>
        <p:spPr>
          <a:xfrm>
            <a:off x="609600" y="4410670"/>
            <a:ext cx="920099" cy="1313151"/>
          </a:xfrm>
          <a:prstGeom prst="rect">
            <a:avLst/>
          </a:prstGeom>
        </p:spPr>
      </p:pic>
      <p:sp>
        <p:nvSpPr>
          <p:cNvPr id="19" name="TextBox 18"/>
          <p:cNvSpPr txBox="1"/>
          <p:nvPr/>
        </p:nvSpPr>
        <p:spPr>
          <a:xfrm>
            <a:off x="685800" y="5858470"/>
            <a:ext cx="838691" cy="646331"/>
          </a:xfrm>
          <a:prstGeom prst="rect">
            <a:avLst/>
          </a:prstGeom>
          <a:noFill/>
        </p:spPr>
        <p:txBody>
          <a:bodyPr wrap="none" rtlCol="0">
            <a:spAutoFit/>
          </a:bodyPr>
          <a:lstStyle/>
          <a:p>
            <a:pPr algn="ctr"/>
            <a:r>
              <a:rPr lang="en-US" dirty="0" smtClean="0"/>
              <a:t>Oak C</a:t>
            </a:r>
          </a:p>
          <a:p>
            <a:pPr algn="ctr"/>
            <a:r>
              <a:rPr lang="en-US" dirty="0" smtClean="0"/>
              <a:t>Age 4</a:t>
            </a:r>
            <a:endParaRPr lang="en-US" dirty="0"/>
          </a:p>
        </p:txBody>
      </p:sp>
      <p:sp>
        <p:nvSpPr>
          <p:cNvPr id="20" name="TextBox 19"/>
          <p:cNvSpPr txBox="1"/>
          <p:nvPr/>
        </p:nvSpPr>
        <p:spPr>
          <a:xfrm>
            <a:off x="4800109" y="5858470"/>
            <a:ext cx="838691" cy="646331"/>
          </a:xfrm>
          <a:prstGeom prst="rect">
            <a:avLst/>
          </a:prstGeom>
          <a:noFill/>
        </p:spPr>
        <p:txBody>
          <a:bodyPr wrap="none" rtlCol="0">
            <a:spAutoFit/>
          </a:bodyPr>
          <a:lstStyle/>
          <a:p>
            <a:pPr algn="ctr"/>
            <a:r>
              <a:rPr lang="en-US" dirty="0" smtClean="0"/>
              <a:t>Oak D</a:t>
            </a:r>
          </a:p>
          <a:p>
            <a:pPr algn="ctr"/>
            <a:r>
              <a:rPr lang="en-US" dirty="0" smtClean="0"/>
              <a:t>Age 4</a:t>
            </a:r>
            <a:endParaRPr lang="en-US" dirty="0"/>
          </a:p>
        </p:txBody>
      </p:sp>
      <p:pic>
        <p:nvPicPr>
          <p:cNvPr id="21" name="Picture 20" descr="Just Tall.png"/>
          <p:cNvPicPr>
            <a:picLocks noChangeAspect="1"/>
          </p:cNvPicPr>
          <p:nvPr/>
        </p:nvPicPr>
        <p:blipFill>
          <a:blip r:embed="rId5" cstate="print">
            <a:duotone>
              <a:prstClr val="black"/>
              <a:schemeClr val="accent1">
                <a:tint val="45000"/>
                <a:satMod val="400000"/>
              </a:schemeClr>
            </a:duotone>
          </a:blip>
          <a:stretch>
            <a:fillRect/>
          </a:stretch>
        </p:blipFill>
        <p:spPr>
          <a:xfrm>
            <a:off x="6019800" y="372070"/>
            <a:ext cx="4242404" cy="5389301"/>
          </a:xfrm>
          <a:prstGeom prst="rect">
            <a:avLst/>
          </a:prstGeom>
        </p:spPr>
      </p:pic>
      <p:pic>
        <p:nvPicPr>
          <p:cNvPr id="22" name="Picture 21" descr="Just Small.png"/>
          <p:cNvPicPr>
            <a:picLocks noChangeAspect="1"/>
          </p:cNvPicPr>
          <p:nvPr/>
        </p:nvPicPr>
        <p:blipFill>
          <a:blip r:embed="rId4" cstate="print">
            <a:duotone>
              <a:prstClr val="black"/>
              <a:schemeClr val="accent1">
                <a:tint val="45000"/>
                <a:satMod val="400000"/>
              </a:schemeClr>
            </a:duotone>
          </a:blip>
          <a:stretch>
            <a:fillRect/>
          </a:stretch>
        </p:blipFill>
        <p:spPr>
          <a:xfrm>
            <a:off x="1802430" y="3953470"/>
            <a:ext cx="1240450" cy="1770351"/>
          </a:xfrm>
          <a:prstGeom prst="rect">
            <a:avLst/>
          </a:prstGeom>
        </p:spPr>
      </p:pic>
      <p:sp>
        <p:nvSpPr>
          <p:cNvPr id="23" name="TextBox 22"/>
          <p:cNvSpPr txBox="1"/>
          <p:nvPr/>
        </p:nvSpPr>
        <p:spPr>
          <a:xfrm>
            <a:off x="1767648" y="5858470"/>
            <a:ext cx="1364476" cy="923330"/>
          </a:xfrm>
          <a:prstGeom prst="rect">
            <a:avLst/>
          </a:prstGeom>
          <a:noFill/>
        </p:spPr>
        <p:txBody>
          <a:bodyPr wrap="none" rtlCol="0">
            <a:spAutoFit/>
          </a:bodyPr>
          <a:lstStyle/>
          <a:p>
            <a:pPr algn="ctr"/>
            <a:r>
              <a:rPr lang="en-US" dirty="0" smtClean="0"/>
              <a:t>Oak C</a:t>
            </a:r>
          </a:p>
          <a:p>
            <a:pPr algn="ctr"/>
            <a:r>
              <a:rPr lang="en-US" dirty="0" smtClean="0"/>
              <a:t>Age 5</a:t>
            </a:r>
          </a:p>
          <a:p>
            <a:pPr algn="ctr"/>
            <a:r>
              <a:rPr lang="en-US" dirty="0" smtClean="0"/>
              <a:t>(Prediction)</a:t>
            </a:r>
            <a:endParaRPr lang="en-US" dirty="0"/>
          </a:p>
        </p:txBody>
      </p:sp>
      <p:sp>
        <p:nvSpPr>
          <p:cNvPr id="26" name="TextBox 25"/>
          <p:cNvSpPr txBox="1"/>
          <p:nvPr/>
        </p:nvSpPr>
        <p:spPr>
          <a:xfrm>
            <a:off x="7474724" y="5858470"/>
            <a:ext cx="1364476" cy="923330"/>
          </a:xfrm>
          <a:prstGeom prst="rect">
            <a:avLst/>
          </a:prstGeom>
          <a:noFill/>
        </p:spPr>
        <p:txBody>
          <a:bodyPr wrap="none" rtlCol="0">
            <a:spAutoFit/>
          </a:bodyPr>
          <a:lstStyle/>
          <a:p>
            <a:pPr algn="ctr"/>
            <a:r>
              <a:rPr lang="en-US" dirty="0" smtClean="0"/>
              <a:t>Oak D</a:t>
            </a:r>
          </a:p>
          <a:p>
            <a:pPr algn="ctr"/>
            <a:r>
              <a:rPr lang="en-US" dirty="0" smtClean="0"/>
              <a:t>Age 5</a:t>
            </a:r>
          </a:p>
          <a:p>
            <a:pPr algn="ctr"/>
            <a:r>
              <a:rPr lang="en-US" dirty="0" smtClean="0"/>
              <a:t>(Prediction)</a:t>
            </a:r>
            <a:endParaRPr lang="en-US" dirty="0"/>
          </a:p>
        </p:txBody>
      </p:sp>
      <p:pic>
        <p:nvPicPr>
          <p:cNvPr id="24" name="Picture 23" descr="Just Tall.png"/>
          <p:cNvPicPr>
            <a:picLocks noChangeAspect="1"/>
          </p:cNvPicPr>
          <p:nvPr/>
        </p:nvPicPr>
        <p:blipFill>
          <a:blip r:embed="rId5" cstate="print"/>
          <a:stretch>
            <a:fillRect/>
          </a:stretch>
        </p:blipFill>
        <p:spPr>
          <a:xfrm>
            <a:off x="3607770" y="1438870"/>
            <a:ext cx="3402630" cy="4322501"/>
          </a:xfrm>
          <a:prstGeom prst="rect">
            <a:avLst/>
          </a:prstGeom>
        </p:spPr>
      </p:pic>
      <p:sp>
        <p:nvSpPr>
          <p:cNvPr id="29" name="TextBox 45"/>
          <p:cNvSpPr txBox="1">
            <a:spLocks noChangeArrowheads="1"/>
          </p:cNvSpPr>
          <p:nvPr/>
        </p:nvSpPr>
        <p:spPr bwMode="auto">
          <a:xfrm rot="20334320">
            <a:off x="1272619" y="3716294"/>
            <a:ext cx="885179" cy="461665"/>
          </a:xfrm>
          <a:prstGeom prst="rect">
            <a:avLst/>
          </a:prstGeom>
          <a:noFill/>
          <a:ln w="9525">
            <a:noFill/>
            <a:miter lim="800000"/>
            <a:headEnd/>
            <a:tailEnd/>
          </a:ln>
        </p:spPr>
        <p:txBody>
          <a:bodyPr wrap="none">
            <a:spAutoFit/>
          </a:bodyPr>
          <a:lstStyle/>
          <a:p>
            <a:r>
              <a:rPr lang="en-US" sz="2400" b="1" dirty="0" smtClean="0">
                <a:solidFill>
                  <a:srgbClr val="704D74"/>
                </a:solidFill>
                <a:latin typeface="Calibri" pitchFamily="34" charset="0"/>
              </a:rPr>
              <a:t>+</a:t>
            </a:r>
            <a:r>
              <a:rPr lang="en-US" sz="2400" b="1" dirty="0">
                <a:solidFill>
                  <a:srgbClr val="704D74"/>
                </a:solidFill>
                <a:latin typeface="Calibri" pitchFamily="34" charset="0"/>
              </a:rPr>
              <a:t>9</a:t>
            </a:r>
            <a:r>
              <a:rPr lang="en-US" sz="2400" b="1" dirty="0" smtClean="0">
                <a:solidFill>
                  <a:srgbClr val="704D74"/>
                </a:solidFill>
                <a:latin typeface="Calibri" pitchFamily="34" charset="0"/>
              </a:rPr>
              <a:t> </a:t>
            </a:r>
            <a:r>
              <a:rPr lang="en-US" sz="2400" b="1" dirty="0">
                <a:solidFill>
                  <a:srgbClr val="704D74"/>
                </a:solidFill>
                <a:latin typeface="Calibri" pitchFamily="34" charset="0"/>
              </a:rPr>
              <a:t>in.</a:t>
            </a:r>
          </a:p>
        </p:txBody>
      </p:sp>
      <p:cxnSp>
        <p:nvCxnSpPr>
          <p:cNvPr id="30" name="Straight Arrow Connector 29"/>
          <p:cNvCxnSpPr>
            <a:endCxn id="22" idx="0"/>
          </p:cNvCxnSpPr>
          <p:nvPr/>
        </p:nvCxnSpPr>
        <p:spPr bwMode="auto">
          <a:xfrm flipV="1">
            <a:off x="1219200" y="3953470"/>
            <a:ext cx="1203455" cy="444500"/>
          </a:xfrm>
          <a:prstGeom prst="straightConnector1">
            <a:avLst/>
          </a:prstGeom>
          <a:ln w="50800">
            <a:solidFill>
              <a:srgbClr val="704D74"/>
            </a:solidFill>
            <a:tailEnd type="arrow"/>
          </a:ln>
        </p:spPr>
        <p:style>
          <a:lnRef idx="1">
            <a:schemeClr val="accent1"/>
          </a:lnRef>
          <a:fillRef idx="0">
            <a:schemeClr val="accent1"/>
          </a:fillRef>
          <a:effectRef idx="0">
            <a:schemeClr val="accent1"/>
          </a:effectRef>
          <a:fontRef idx="minor">
            <a:schemeClr val="tx1"/>
          </a:fontRef>
        </p:style>
      </p:cxnSp>
      <p:sp>
        <p:nvSpPr>
          <p:cNvPr id="32" name="TextBox 45"/>
          <p:cNvSpPr txBox="1">
            <a:spLocks noChangeArrowheads="1"/>
          </p:cNvSpPr>
          <p:nvPr/>
        </p:nvSpPr>
        <p:spPr bwMode="auto">
          <a:xfrm rot="20334320">
            <a:off x="5762639" y="570335"/>
            <a:ext cx="1126217" cy="461665"/>
          </a:xfrm>
          <a:prstGeom prst="rect">
            <a:avLst/>
          </a:prstGeom>
          <a:noFill/>
          <a:ln w="9525">
            <a:noFill/>
            <a:miter lim="800000"/>
            <a:headEnd/>
            <a:tailEnd/>
          </a:ln>
        </p:spPr>
        <p:txBody>
          <a:bodyPr wrap="square">
            <a:spAutoFit/>
          </a:bodyPr>
          <a:lstStyle/>
          <a:p>
            <a:r>
              <a:rPr lang="en-US" sz="2400" b="1" dirty="0" smtClean="0">
                <a:solidFill>
                  <a:srgbClr val="704D74"/>
                </a:solidFill>
                <a:latin typeface="Calibri" pitchFamily="34" charset="0"/>
              </a:rPr>
              <a:t>+30 </a:t>
            </a:r>
            <a:r>
              <a:rPr lang="en-US" sz="2400" b="1" dirty="0">
                <a:solidFill>
                  <a:srgbClr val="704D74"/>
                </a:solidFill>
                <a:latin typeface="Calibri" pitchFamily="34" charset="0"/>
              </a:rPr>
              <a:t>in.</a:t>
            </a:r>
          </a:p>
        </p:txBody>
      </p:sp>
      <p:cxnSp>
        <p:nvCxnSpPr>
          <p:cNvPr id="33" name="Straight Arrow Connector 32"/>
          <p:cNvCxnSpPr/>
          <p:nvPr/>
        </p:nvCxnSpPr>
        <p:spPr bwMode="auto">
          <a:xfrm flipV="1">
            <a:off x="5181600" y="448270"/>
            <a:ext cx="2667000" cy="1054100"/>
          </a:xfrm>
          <a:prstGeom prst="straightConnector1">
            <a:avLst/>
          </a:prstGeom>
          <a:ln w="50800">
            <a:solidFill>
              <a:srgbClr val="704D74"/>
            </a:solidFill>
            <a:tailEnd type="arrow"/>
          </a:ln>
        </p:spPr>
        <p:style>
          <a:lnRef idx="1">
            <a:schemeClr val="accent1"/>
          </a:lnRef>
          <a:fillRef idx="0">
            <a:schemeClr val="accent1"/>
          </a:fillRef>
          <a:effectRef idx="0">
            <a:schemeClr val="accent1"/>
          </a:effectRef>
          <a:fontRef idx="minor">
            <a:schemeClr val="tx1"/>
          </a:fontRef>
        </p:style>
      </p:cxnSp>
      <p:sp>
        <p:nvSpPr>
          <p:cNvPr id="35" name="To measure"/>
          <p:cNvSpPr txBox="1">
            <a:spLocks noChangeArrowheads="1"/>
          </p:cNvSpPr>
          <p:nvPr/>
        </p:nvSpPr>
        <p:spPr bwMode="auto">
          <a:xfrm>
            <a:off x="0" y="1219200"/>
            <a:ext cx="3962400" cy="1015663"/>
          </a:xfrm>
          <a:prstGeom prst="rect">
            <a:avLst/>
          </a:prstGeom>
          <a:noFill/>
          <a:ln w="9525">
            <a:noFill/>
            <a:miter lim="800000"/>
            <a:headEnd/>
            <a:tailEnd/>
          </a:ln>
        </p:spPr>
        <p:txBody>
          <a:bodyPr wrap="square">
            <a:spAutoFit/>
          </a:bodyPr>
          <a:lstStyle/>
          <a:p>
            <a:pPr algn="ctr"/>
            <a:r>
              <a:rPr lang="en-US" sz="2000" b="1" dirty="0" smtClean="0">
                <a:solidFill>
                  <a:srgbClr val="000000"/>
                </a:solidFill>
                <a:latin typeface="Calibri" pitchFamily="34" charset="0"/>
              </a:rPr>
              <a:t>How can we accomplish this fairness factor in the education context?</a:t>
            </a:r>
            <a:endParaRPr lang="en-US" sz="2000" b="1" dirty="0">
              <a:solidFill>
                <a:srgbClr val="000000"/>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df</a:t>
            </a:r>
            <a:endParaRPr lang="en-US" dirty="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Analyzing test score gain </a:t>
            </a:r>
            <a:br>
              <a:rPr lang="en-US" dirty="0" smtClean="0"/>
            </a:br>
            <a:r>
              <a:rPr lang="en-US" dirty="0" smtClean="0"/>
              <a:t>to be fair to teachers</a:t>
            </a:r>
            <a:endParaRPr lang="en-US" dirty="0"/>
          </a:p>
        </p:txBody>
      </p:sp>
      <p:graphicFrame>
        <p:nvGraphicFramePr>
          <p:cNvPr id="4" name="Table 3"/>
          <p:cNvGraphicFramePr>
            <a:graphicFrameLocks noGrp="1"/>
          </p:cNvGraphicFramePr>
          <p:nvPr/>
        </p:nvGraphicFramePr>
        <p:xfrm>
          <a:off x="257175" y="1514475"/>
          <a:ext cx="4764667" cy="5067301"/>
        </p:xfrm>
        <a:graphic>
          <a:graphicData uri="http://schemas.openxmlformats.org/drawingml/2006/table">
            <a:tbl>
              <a:tblPr/>
              <a:tblGrid>
                <a:gridCol w="1774724"/>
                <a:gridCol w="1509486"/>
                <a:gridCol w="1480457"/>
              </a:tblGrid>
              <a:tr h="640693">
                <a:tc>
                  <a:txBody>
                    <a:bodyPr/>
                    <a:lstStyle/>
                    <a:p>
                      <a:pPr algn="l" rtl="0" fontAlgn="t"/>
                      <a:r>
                        <a:rPr lang="en-US" sz="1600" b="1" i="0" u="none" strike="noStrike" dirty="0" smtClean="0">
                          <a:solidFill>
                            <a:srgbClr val="000000"/>
                          </a:solidFill>
                          <a:latin typeface="Calibri"/>
                        </a:rPr>
                        <a:t>  Student </a:t>
                      </a:r>
                      <a:endParaRPr lang="en-US" sz="1600" b="1" i="0" u="none" strike="noStrike" dirty="0">
                        <a:solidFill>
                          <a:srgbClr val="000000"/>
                        </a:solidFill>
                        <a:latin typeface="Calibri"/>
                      </a:endParaRP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3</a:t>
                      </a:r>
                      <a:r>
                        <a:rPr lang="en-US" sz="1600" b="1" i="0" u="none" strike="noStrike" baseline="30000" dirty="0">
                          <a:solidFill>
                            <a:srgbClr val="000000"/>
                          </a:solidFill>
                          <a:latin typeface="Calibri"/>
                        </a:rPr>
                        <a:t>rd</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4</a:t>
                      </a:r>
                      <a:r>
                        <a:rPr lang="en-US" sz="1600" b="1" i="0" u="none" strike="noStrike" baseline="30000" dirty="0">
                          <a:solidFill>
                            <a:srgbClr val="000000"/>
                          </a:solidFill>
                          <a:latin typeface="Calibri"/>
                        </a:rPr>
                        <a:t>th</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Abbot, Tina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244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D6E"/>
                    </a:solidFill>
                  </a:tcPr>
                </a:tc>
                <a:tc>
                  <a:txBody>
                    <a:bodyPr/>
                    <a:lstStyle/>
                    <a:p>
                      <a:pPr algn="ctr" fontAlgn="b"/>
                      <a:r>
                        <a:rPr lang="en-US" sz="1800" b="1" i="0" u="none" strike="noStrike" dirty="0">
                          <a:solidFill>
                            <a:srgbClr val="000000"/>
                          </a:solidFill>
                          <a:latin typeface="Calibri"/>
                        </a:rPr>
                        <a:t>279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r>
              <a:tr h="368884">
                <a:tc>
                  <a:txBody>
                    <a:bodyPr/>
                    <a:lstStyle/>
                    <a:p>
                      <a:pPr algn="l" rtl="0" fontAlgn="t"/>
                      <a:r>
                        <a:rPr lang="en-US" sz="1500" b="0" i="0" u="none" strike="noStrike" dirty="0">
                          <a:solidFill>
                            <a:srgbClr val="000000"/>
                          </a:solidFill>
                          <a:latin typeface="Calibri"/>
                        </a:rPr>
                        <a:t>  Acosta, Lilly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b"/>
                      <a:r>
                        <a:rPr lang="en-US" sz="1800" b="1" i="0" u="none" strike="noStrike" dirty="0">
                          <a:solidFill>
                            <a:srgbClr val="000000"/>
                          </a:solidFill>
                          <a:latin typeface="Calibri"/>
                        </a:rPr>
                        <a:t>297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r>
              <a:tr h="368884">
                <a:tc>
                  <a:txBody>
                    <a:bodyPr/>
                    <a:lstStyle/>
                    <a:p>
                      <a:pPr algn="l" rtl="0" fontAlgn="t"/>
                      <a:r>
                        <a:rPr lang="en-US" sz="1500" b="0" i="0" u="none" strike="noStrike" dirty="0">
                          <a:solidFill>
                            <a:srgbClr val="000000"/>
                          </a:solidFill>
                          <a:latin typeface="Calibri"/>
                        </a:rPr>
                        <a:t>  Adams, Daniel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294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r>
              <a:tr h="368884">
                <a:tc>
                  <a:txBody>
                    <a:bodyPr/>
                    <a:lstStyle/>
                    <a:p>
                      <a:pPr algn="l" rtl="0" fontAlgn="t"/>
                      <a:r>
                        <a:rPr lang="en-US" sz="1500" b="0" i="0" u="none" strike="noStrike" dirty="0">
                          <a:solidFill>
                            <a:srgbClr val="000000"/>
                          </a:solidFill>
                          <a:latin typeface="Calibri"/>
                        </a:rPr>
                        <a:t>  Adams, James</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3"/>
                    </a:solidFill>
                  </a:tcPr>
                </a:tc>
                <a:tc>
                  <a:txBody>
                    <a:bodyPr/>
                    <a:lstStyle/>
                    <a:p>
                      <a:pPr algn="ctr" fontAlgn="b"/>
                      <a:r>
                        <a:rPr lang="en-US" sz="1800" b="1" i="0" u="none" strike="noStrike" dirty="0">
                          <a:solidFill>
                            <a:srgbClr val="000000"/>
                          </a:solidFill>
                          <a:latin typeface="Calibri"/>
                        </a:rPr>
                        <a:t>290</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r>
              <a:tr h="368884">
                <a:tc>
                  <a:txBody>
                    <a:bodyPr/>
                    <a:lstStyle/>
                    <a:p>
                      <a:pPr algn="l" rtl="0" fontAlgn="t"/>
                      <a:r>
                        <a:rPr lang="en-US" sz="1500" b="0" i="0" u="none" strike="noStrike" dirty="0">
                          <a:solidFill>
                            <a:srgbClr val="000000"/>
                          </a:solidFill>
                          <a:latin typeface="Calibri"/>
                        </a:rPr>
                        <a:t>  Allen, Susan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312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800" b="1" i="0" u="none" strike="noStrike" dirty="0">
                          <a:solidFill>
                            <a:srgbClr val="000000"/>
                          </a:solidFill>
                          <a:latin typeface="Calibri"/>
                        </a:rPr>
                        <a:t>323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368884">
                <a:tc>
                  <a:txBody>
                    <a:bodyPr/>
                    <a:lstStyle/>
                    <a:p>
                      <a:pPr algn="l" rtl="0" fontAlgn="t"/>
                      <a:r>
                        <a:rPr lang="en-US" sz="1500" b="0" i="0" u="none" strike="noStrike" dirty="0">
                          <a:solidFill>
                            <a:srgbClr val="000000"/>
                          </a:solidFill>
                          <a:latin typeface="Calibri"/>
                        </a:rPr>
                        <a:t>  Alvarez, Jose</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ctr" fontAlgn="b"/>
                      <a:r>
                        <a:rPr lang="en-US" sz="1800" b="1" i="0" u="none" strike="noStrike" dirty="0">
                          <a:solidFill>
                            <a:srgbClr val="000000"/>
                          </a:solidFill>
                          <a:latin typeface="Calibri"/>
                        </a:rPr>
                        <a:t>313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r>
              <a:tr h="368884">
                <a:tc>
                  <a:txBody>
                    <a:bodyPr/>
                    <a:lstStyle/>
                    <a:p>
                      <a:pPr algn="l" rtl="0" fontAlgn="t"/>
                      <a:r>
                        <a:rPr lang="en-US" sz="1500" b="0" i="0" u="none" strike="noStrike" dirty="0">
                          <a:solidFill>
                            <a:srgbClr val="000000"/>
                          </a:solidFill>
                          <a:latin typeface="Calibri"/>
                        </a:rPr>
                        <a:t>  Alvarez, Michelle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576"/>
                    </a:solidFill>
                  </a:tcPr>
                </a:tc>
                <a:tc>
                  <a:txBody>
                    <a:bodyPr/>
                    <a:lstStyle/>
                    <a:p>
                      <a:pPr algn="ctr" fontAlgn="b"/>
                      <a:r>
                        <a:rPr lang="en-US" sz="1800" b="1" i="0" u="none" strike="noStrike" dirty="0">
                          <a:solidFill>
                            <a:srgbClr val="000000"/>
                          </a:solidFill>
                          <a:latin typeface="Calibri"/>
                        </a:rPr>
                        <a:t>285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r>
              <a:tr h="368884">
                <a:tc>
                  <a:txBody>
                    <a:bodyPr/>
                    <a:lstStyle/>
                    <a:p>
                      <a:pPr algn="l" rtl="0" fontAlgn="t"/>
                      <a:r>
                        <a:rPr lang="en-US" sz="1500" b="0" i="0" u="none" strike="noStrike" dirty="0">
                          <a:solidFill>
                            <a:srgbClr val="000000"/>
                          </a:solidFill>
                          <a:latin typeface="Calibri"/>
                        </a:rPr>
                        <a:t>  Anderson, Chris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b"/>
                      <a:r>
                        <a:rPr lang="en-US" sz="1800" b="1" i="0" u="none" strike="noStrike" dirty="0">
                          <a:solidFill>
                            <a:srgbClr val="000000"/>
                          </a:solidFill>
                          <a:latin typeface="Calibri"/>
                        </a:rPr>
                        <a:t>277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B71"/>
                    </a:solidFill>
                  </a:tcPr>
                </a:tc>
              </a:tr>
              <a:tr h="368884">
                <a:tc>
                  <a:txBody>
                    <a:bodyPr/>
                    <a:lstStyle/>
                    <a:p>
                      <a:pPr algn="l" rtl="0" fontAlgn="t"/>
                      <a:r>
                        <a:rPr lang="en-US" sz="1500" b="0" i="0" u="none" strike="noStrike" dirty="0">
                          <a:solidFill>
                            <a:srgbClr val="000000"/>
                          </a:solidFill>
                          <a:latin typeface="Calibri"/>
                        </a:rPr>
                        <a:t>  Anderson, Laura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97E"/>
                    </a:solidFill>
                  </a:tcPr>
                </a:tc>
                <a:tc>
                  <a:txBody>
                    <a:bodyPr/>
                    <a:lstStyle/>
                    <a:p>
                      <a:pPr algn="ctr" fontAlgn="b"/>
                      <a:r>
                        <a:rPr lang="en-US" sz="1800" b="1" i="0" u="none" strike="noStrike" dirty="0">
                          <a:solidFill>
                            <a:srgbClr val="000000"/>
                          </a:solidFill>
                          <a:latin typeface="Calibri"/>
                        </a:rPr>
                        <a:t>317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r>
              <a:tr h="368884">
                <a:tc>
                  <a:txBody>
                    <a:bodyPr/>
                    <a:lstStyle/>
                    <a:p>
                      <a:pPr algn="l" rtl="0" fontAlgn="t"/>
                      <a:r>
                        <a:rPr lang="en-US" sz="1500" b="0" i="0" u="none" strike="noStrike" dirty="0">
                          <a:solidFill>
                            <a:srgbClr val="000000"/>
                          </a:solidFill>
                          <a:latin typeface="Calibri"/>
                        </a:rPr>
                        <a:t>  Anderson, Steven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288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ctr" fontAlgn="b"/>
                      <a:r>
                        <a:rPr lang="en-US" sz="1800" b="1" i="0" u="none" strike="noStrike" dirty="0">
                          <a:solidFill>
                            <a:srgbClr val="000000"/>
                          </a:solidFill>
                          <a:latin typeface="Calibri"/>
                        </a:rPr>
                        <a:t>308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r>
              <a:tr h="368884">
                <a:tc>
                  <a:txBody>
                    <a:bodyPr/>
                    <a:lstStyle/>
                    <a:p>
                      <a:pPr algn="l" rtl="0" fontAlgn="t"/>
                      <a:r>
                        <a:rPr lang="en-US" sz="1500" b="0" i="0" u="none" strike="noStrike" dirty="0">
                          <a:solidFill>
                            <a:srgbClr val="000000"/>
                          </a:solidFill>
                          <a:latin typeface="Calibri"/>
                        </a:rPr>
                        <a:t>  Andrews, William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238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800" b="1" i="0" u="none" strike="noStrike" dirty="0">
                          <a:solidFill>
                            <a:srgbClr val="000000"/>
                          </a:solidFill>
                          <a:latin typeface="Calibri"/>
                        </a:rPr>
                        <a:t>271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r>
              <a:tr h="368884">
                <a:tc>
                  <a:txBody>
                    <a:bodyPr/>
                    <a:lstStyle/>
                    <a:p>
                      <a:pPr algn="l" rtl="0" fontAlgn="t"/>
                      <a:r>
                        <a:rPr lang="en-US" sz="1500" b="0" i="0" u="none" strike="noStrike" dirty="0">
                          <a:solidFill>
                            <a:srgbClr val="000000"/>
                          </a:solidFill>
                          <a:latin typeface="Calibri"/>
                        </a:rPr>
                        <a:t>  Atkinson, Carol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264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ctr" fontAlgn="b"/>
                      <a:r>
                        <a:rPr lang="en-US" sz="1800" b="1" i="0" u="none" strike="noStrike" dirty="0">
                          <a:solidFill>
                            <a:srgbClr val="000000"/>
                          </a:solidFill>
                          <a:latin typeface="Calibri"/>
                        </a:rPr>
                        <a:t>286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r>
            </a:tbl>
          </a:graphicData>
        </a:graphic>
      </p:graphicFrame>
      <p:sp>
        <p:nvSpPr>
          <p:cNvPr id="5" name="Rectangle 4"/>
          <p:cNvSpPr/>
          <p:nvPr/>
        </p:nvSpPr>
        <p:spPr>
          <a:xfrm>
            <a:off x="7975600" y="2362200"/>
            <a:ext cx="838200" cy="1358900"/>
          </a:xfrm>
          <a:prstGeom prst="rect">
            <a:avLst/>
          </a:prstGeom>
          <a:gradFill>
            <a:gsLst>
              <a:gs pos="5000">
                <a:srgbClr val="63BE7B"/>
              </a:gs>
              <a:gs pos="50000">
                <a:srgbClr val="F9EA84"/>
              </a:gs>
              <a:gs pos="95000">
                <a:srgbClr val="F8696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99" name="TextBox 6"/>
          <p:cNvSpPr txBox="1">
            <a:spLocks noChangeArrowheads="1"/>
          </p:cNvSpPr>
          <p:nvPr/>
        </p:nvSpPr>
        <p:spPr bwMode="auto">
          <a:xfrm>
            <a:off x="7175500" y="2222500"/>
            <a:ext cx="612775" cy="369888"/>
          </a:xfrm>
          <a:prstGeom prst="rect">
            <a:avLst/>
          </a:prstGeom>
          <a:noFill/>
          <a:ln w="9525">
            <a:noFill/>
            <a:miter lim="800000"/>
            <a:headEnd/>
            <a:tailEnd/>
          </a:ln>
        </p:spPr>
        <p:txBody>
          <a:bodyPr>
            <a:spAutoFit/>
          </a:bodyPr>
          <a:lstStyle/>
          <a:p>
            <a:r>
              <a:rPr lang="en-US" dirty="0">
                <a:latin typeface="Calibri" pitchFamily="34" charset="0"/>
              </a:rPr>
              <a:t>High</a:t>
            </a:r>
          </a:p>
        </p:txBody>
      </p:sp>
      <p:sp>
        <p:nvSpPr>
          <p:cNvPr id="14400" name="TextBox 7"/>
          <p:cNvSpPr txBox="1">
            <a:spLocks noChangeArrowheads="1"/>
          </p:cNvSpPr>
          <p:nvPr/>
        </p:nvSpPr>
        <p:spPr bwMode="auto">
          <a:xfrm>
            <a:off x="7213600" y="3505200"/>
            <a:ext cx="568325" cy="369888"/>
          </a:xfrm>
          <a:prstGeom prst="rect">
            <a:avLst/>
          </a:prstGeom>
          <a:noFill/>
          <a:ln w="9525">
            <a:noFill/>
            <a:miter lim="800000"/>
            <a:headEnd/>
            <a:tailEnd/>
          </a:ln>
        </p:spPr>
        <p:txBody>
          <a:bodyPr>
            <a:spAutoFit/>
          </a:bodyPr>
          <a:lstStyle/>
          <a:p>
            <a:r>
              <a:rPr lang="en-US" dirty="0">
                <a:latin typeface="Calibri" pitchFamily="34" charset="0"/>
              </a:rPr>
              <a:t>Low</a:t>
            </a:r>
          </a:p>
        </p:txBody>
      </p:sp>
      <p:sp>
        <p:nvSpPr>
          <p:cNvPr id="14401" name="TextBox 8"/>
          <p:cNvSpPr txBox="1">
            <a:spLocks noChangeArrowheads="1"/>
          </p:cNvSpPr>
          <p:nvPr/>
        </p:nvSpPr>
        <p:spPr bwMode="auto">
          <a:xfrm>
            <a:off x="7086600" y="1460500"/>
            <a:ext cx="1981200" cy="830263"/>
          </a:xfrm>
          <a:prstGeom prst="rect">
            <a:avLst/>
          </a:prstGeom>
          <a:noFill/>
          <a:ln w="9525">
            <a:noFill/>
            <a:miter lim="800000"/>
            <a:headEnd/>
            <a:tailEnd/>
          </a:ln>
        </p:spPr>
        <p:txBody>
          <a:bodyPr>
            <a:spAutoFit/>
          </a:bodyPr>
          <a:lstStyle/>
          <a:p>
            <a:pPr algn="ctr"/>
            <a:r>
              <a:rPr lang="en-US" sz="2400" b="1" dirty="0">
                <a:latin typeface="Calibri" pitchFamily="34" charset="0"/>
              </a:rPr>
              <a:t>Test Score</a:t>
            </a:r>
          </a:p>
          <a:p>
            <a:pPr algn="ctr"/>
            <a:r>
              <a:rPr lang="en-US" sz="2400" b="1" dirty="0">
                <a:latin typeface="Calibri" pitchFamily="34" charset="0"/>
              </a:rPr>
              <a:t>Range</a:t>
            </a:r>
          </a:p>
        </p:txBody>
      </p:sp>
      <p:sp>
        <p:nvSpPr>
          <p:cNvPr id="10" name="Rectangle 9"/>
          <p:cNvSpPr/>
          <p:nvPr/>
        </p:nvSpPr>
        <p:spPr>
          <a:xfrm>
            <a:off x="7069138" y="1481138"/>
            <a:ext cx="1976437" cy="2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6" name="Group 15"/>
          <p:cNvGrpSpPr/>
          <p:nvPr/>
        </p:nvGrpSpPr>
        <p:grpSpPr>
          <a:xfrm>
            <a:off x="5105400" y="3505200"/>
            <a:ext cx="1844348" cy="2856131"/>
            <a:chOff x="5105400" y="3505200"/>
            <a:chExt cx="1844348" cy="2856131"/>
          </a:xfrm>
        </p:grpSpPr>
        <p:sp>
          <p:nvSpPr>
            <p:cNvPr id="13" name="Right Arrow 12"/>
            <p:cNvSpPr/>
            <p:nvPr/>
          </p:nvSpPr>
          <p:spPr>
            <a:xfrm rot="10800000">
              <a:off x="5105400" y="3581400"/>
              <a:ext cx="596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ight Arrow 13"/>
            <p:cNvSpPr/>
            <p:nvPr/>
          </p:nvSpPr>
          <p:spPr>
            <a:xfrm rot="10800000">
              <a:off x="5105400" y="5791200"/>
              <a:ext cx="596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5791200" y="3505200"/>
              <a:ext cx="1082348" cy="646331"/>
            </a:xfrm>
            <a:prstGeom prst="rect">
              <a:avLst/>
            </a:prstGeom>
            <a:noFill/>
          </p:spPr>
          <p:txBody>
            <a:bodyPr wrap="none" rtlCol="0">
              <a:spAutoFit/>
            </a:bodyPr>
            <a:lstStyle/>
            <a:p>
              <a:pPr algn="ctr"/>
              <a:r>
                <a:rPr lang="en-US" dirty="0" smtClean="0"/>
                <a:t>High </a:t>
              </a:r>
            </a:p>
            <a:p>
              <a:pPr algn="ctr"/>
              <a:r>
                <a:rPr lang="en-US" dirty="0" smtClean="0"/>
                <a:t>Achiever</a:t>
              </a:r>
              <a:endParaRPr lang="en-US" dirty="0"/>
            </a:p>
          </p:txBody>
        </p:sp>
        <p:sp>
          <p:nvSpPr>
            <p:cNvPr id="15" name="TextBox 14"/>
            <p:cNvSpPr txBox="1"/>
            <p:nvPr/>
          </p:nvSpPr>
          <p:spPr>
            <a:xfrm>
              <a:off x="5867400" y="5715000"/>
              <a:ext cx="1082348" cy="646331"/>
            </a:xfrm>
            <a:prstGeom prst="rect">
              <a:avLst/>
            </a:prstGeom>
            <a:noFill/>
          </p:spPr>
          <p:txBody>
            <a:bodyPr wrap="none" rtlCol="0">
              <a:spAutoFit/>
            </a:bodyPr>
            <a:lstStyle/>
            <a:p>
              <a:pPr algn="ctr"/>
              <a:r>
                <a:rPr lang="en-US" dirty="0" smtClean="0"/>
                <a:t>Low </a:t>
              </a:r>
            </a:p>
            <a:p>
              <a:pPr algn="ctr"/>
              <a:r>
                <a:rPr lang="en-US" dirty="0" smtClean="0"/>
                <a:t>Achiever</a:t>
              </a:r>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63" name="Title 1"/>
          <p:cNvSpPr>
            <a:spLocks noGrp="1"/>
          </p:cNvSpPr>
          <p:nvPr>
            <p:ph type="title"/>
          </p:nvPr>
        </p:nvSpPr>
        <p:spPr>
          <a:xfrm>
            <a:off x="261256" y="274638"/>
            <a:ext cx="8691825" cy="1143000"/>
          </a:xfrm>
        </p:spPr>
        <p:txBody>
          <a:bodyPr/>
          <a:lstStyle/>
          <a:p>
            <a:pPr eaLnBrk="1" hangingPunct="1"/>
            <a:r>
              <a:rPr lang="en-US" sz="3200" dirty="0" smtClean="0"/>
              <a:t>If we sort 3</a:t>
            </a:r>
            <a:r>
              <a:rPr lang="en-US" sz="3200" baseline="30000" dirty="0" smtClean="0"/>
              <a:t>rd</a:t>
            </a:r>
            <a:r>
              <a:rPr lang="en-US" sz="3200" dirty="0" smtClean="0"/>
              <a:t> grade scores high to low, what do we notice about the students’ gain from test to test?</a:t>
            </a:r>
          </a:p>
        </p:txBody>
      </p:sp>
      <p:graphicFrame>
        <p:nvGraphicFramePr>
          <p:cNvPr id="4" name="Table 3"/>
          <p:cNvGraphicFramePr>
            <a:graphicFrameLocks noGrp="1"/>
          </p:cNvGraphicFramePr>
          <p:nvPr/>
        </p:nvGraphicFramePr>
        <p:xfrm>
          <a:off x="266700" y="1511300"/>
          <a:ext cx="6373369" cy="5067300"/>
        </p:xfrm>
        <a:graphic>
          <a:graphicData uri="http://schemas.openxmlformats.org/drawingml/2006/table">
            <a:tbl>
              <a:tblPr/>
              <a:tblGrid>
                <a:gridCol w="1779181"/>
                <a:gridCol w="1498899"/>
                <a:gridCol w="1498899"/>
                <a:gridCol w="1596390"/>
              </a:tblGrid>
              <a:tr h="640692">
                <a:tc>
                  <a:txBody>
                    <a:bodyPr/>
                    <a:lstStyle/>
                    <a:p>
                      <a:pPr algn="l" rtl="0" fontAlgn="t"/>
                      <a:r>
                        <a:rPr lang="en-US" sz="1600" b="1" i="0" u="none" strike="noStrike" dirty="0">
                          <a:solidFill>
                            <a:srgbClr val="000000"/>
                          </a:solidFill>
                          <a:latin typeface="Calibri"/>
                        </a:rPr>
                        <a:t>  Student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3</a:t>
                      </a:r>
                      <a:r>
                        <a:rPr lang="en-US" sz="1600" b="1" i="0" u="none" strike="noStrike" baseline="30000" dirty="0">
                          <a:solidFill>
                            <a:srgbClr val="000000"/>
                          </a:solidFill>
                          <a:latin typeface="Calibri"/>
                        </a:rPr>
                        <a:t>rd</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4</a:t>
                      </a:r>
                      <a:r>
                        <a:rPr lang="en-US" sz="1600" b="1" i="0" u="none" strike="noStrike" baseline="30000" dirty="0">
                          <a:solidFill>
                            <a:srgbClr val="000000"/>
                          </a:solidFill>
                          <a:latin typeface="Calibri"/>
                        </a:rPr>
                        <a:t>th</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smtClean="0">
                          <a:solidFill>
                            <a:srgbClr val="000000"/>
                          </a:solidFill>
                          <a:latin typeface="Calibri"/>
                        </a:rPr>
                        <a:t>Gain </a:t>
                      </a:r>
                      <a:r>
                        <a:rPr lang="en-US" sz="1600" b="1" i="0" u="none" strike="noStrike" dirty="0">
                          <a:solidFill>
                            <a:srgbClr val="000000"/>
                          </a:solidFill>
                          <a:latin typeface="Calibri"/>
                        </a:rPr>
                        <a:t>in Score from 3</a:t>
                      </a:r>
                      <a:r>
                        <a:rPr lang="en-US" sz="1600" b="1" i="0" u="none" strike="noStrike" baseline="30000" dirty="0">
                          <a:solidFill>
                            <a:srgbClr val="000000"/>
                          </a:solidFill>
                          <a:latin typeface="Calibri"/>
                        </a:rPr>
                        <a:t>rd</a:t>
                      </a:r>
                      <a:r>
                        <a:rPr lang="en-US" sz="1600" b="1" i="0" u="none" strike="noStrike" dirty="0">
                          <a:solidFill>
                            <a:srgbClr val="000000"/>
                          </a:solidFill>
                          <a:latin typeface="Calibri"/>
                        </a:rPr>
                        <a:t> to 4</a:t>
                      </a:r>
                      <a:r>
                        <a:rPr lang="en-US" sz="1600" b="1" i="0" u="none" strike="noStrike" baseline="30000" dirty="0">
                          <a:solidFill>
                            <a:srgbClr val="000000"/>
                          </a:solidFill>
                          <a:latin typeface="Calibri"/>
                        </a:rPr>
                        <a:t>th</a:t>
                      </a:r>
                      <a:r>
                        <a:rPr lang="en-US" sz="1600" b="1" i="0" u="none" strike="noStrike" dirty="0">
                          <a:solidFill>
                            <a:srgbClr val="000000"/>
                          </a:solidFill>
                          <a:latin typeface="Calibri"/>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Allen, Susan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312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800" b="1" i="0" u="none" strike="noStrike" dirty="0">
                          <a:solidFill>
                            <a:srgbClr val="000000"/>
                          </a:solidFill>
                          <a:latin typeface="Calibri"/>
                        </a:rPr>
                        <a:t>323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800" b="1" i="0" u="none" strike="noStrike" dirty="0">
                          <a:solidFill>
                            <a:srgbClr val="000000"/>
                          </a:solidFill>
                          <a:latin typeface="Calibri"/>
                        </a:rPr>
                        <a:t>11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Anderson, Laura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97E"/>
                    </a:solidFill>
                  </a:tcPr>
                </a:tc>
                <a:tc>
                  <a:txBody>
                    <a:bodyPr/>
                    <a:lstStyle/>
                    <a:p>
                      <a:pPr algn="ctr" fontAlgn="b"/>
                      <a:r>
                        <a:rPr lang="en-US" sz="1800" b="1" i="0" u="none" strike="noStrike" dirty="0">
                          <a:solidFill>
                            <a:srgbClr val="000000"/>
                          </a:solidFill>
                          <a:latin typeface="Calibri"/>
                        </a:rPr>
                        <a:t>317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c>
                  <a:txBody>
                    <a:bodyPr/>
                    <a:lstStyle/>
                    <a:p>
                      <a:pPr algn="ctr" fontAlgn="b"/>
                      <a:r>
                        <a:rPr lang="en-US" sz="1800" b="1" i="0" u="none" strike="noStrike" dirty="0">
                          <a:solidFill>
                            <a:srgbClr val="000000"/>
                          </a:solidFill>
                          <a:latin typeface="Calibri"/>
                        </a:rPr>
                        <a:t>13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Alvarez, Jose</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ctr" fontAlgn="b"/>
                      <a:r>
                        <a:rPr lang="en-US" sz="1800" b="1" i="0" u="none" strike="noStrike" dirty="0">
                          <a:solidFill>
                            <a:srgbClr val="000000"/>
                          </a:solidFill>
                          <a:latin typeface="Calibri"/>
                        </a:rPr>
                        <a:t>313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ctr" fontAlgn="b"/>
                      <a:r>
                        <a:rPr lang="en-US" sz="1800" b="1" i="0" u="none" strike="noStrike" dirty="0">
                          <a:solidFill>
                            <a:srgbClr val="000000"/>
                          </a:solidFill>
                          <a:latin typeface="Calibri"/>
                        </a:rPr>
                        <a:t>12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Adams, Daniel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294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b"/>
                      <a:r>
                        <a:rPr lang="en-US" sz="1800" b="1" i="0" u="none" strike="noStrike" dirty="0">
                          <a:solidFill>
                            <a:srgbClr val="000000"/>
                          </a:solidFill>
                          <a:latin typeface="Calibri"/>
                        </a:rPr>
                        <a:t>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Anderson, Steven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288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ctr" fontAlgn="b"/>
                      <a:r>
                        <a:rPr lang="en-US" sz="1800" b="1" i="0" u="none" strike="noStrike" dirty="0">
                          <a:solidFill>
                            <a:srgbClr val="000000"/>
                          </a:solidFill>
                          <a:latin typeface="Calibri"/>
                        </a:rPr>
                        <a:t>308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r>
                        <a:rPr lang="en-US" sz="1800" b="1" i="0" u="none" strike="noStrike" dirty="0">
                          <a:solidFill>
                            <a:srgbClr val="000000"/>
                          </a:solidFill>
                          <a:latin typeface="Calibri"/>
                        </a:rPr>
                        <a:t>20</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Acosta, Lilly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b"/>
                      <a:r>
                        <a:rPr lang="en-US" sz="1800" b="1" i="0" u="none" strike="noStrike" dirty="0">
                          <a:solidFill>
                            <a:srgbClr val="000000"/>
                          </a:solidFill>
                          <a:latin typeface="Calibri"/>
                        </a:rPr>
                        <a:t>297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b"/>
                      <a:r>
                        <a:rPr lang="en-US" sz="1800" b="1" i="0" u="none" strike="noStrike" dirty="0">
                          <a:solidFill>
                            <a:srgbClr val="000000"/>
                          </a:solidFill>
                          <a:latin typeface="Calibri"/>
                        </a:rPr>
                        <a:t>19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Adams, James</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3"/>
                    </a:solidFill>
                  </a:tcPr>
                </a:tc>
                <a:tc>
                  <a:txBody>
                    <a:bodyPr/>
                    <a:lstStyle/>
                    <a:p>
                      <a:pPr algn="ctr" fontAlgn="b"/>
                      <a:r>
                        <a:rPr lang="en-US" sz="1800" b="1" i="0" u="none" strike="noStrike" dirty="0">
                          <a:solidFill>
                            <a:srgbClr val="000000"/>
                          </a:solidFill>
                          <a:latin typeface="Calibri"/>
                        </a:rPr>
                        <a:t>290</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b"/>
                      <a:r>
                        <a:rPr lang="en-US" sz="1800" b="1" i="0" u="none" strike="noStrike" dirty="0">
                          <a:solidFill>
                            <a:srgbClr val="000000"/>
                          </a:solidFill>
                          <a:latin typeface="Calibri"/>
                        </a:rPr>
                        <a:t>15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Atkinson, Carol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264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ctr" fontAlgn="b"/>
                      <a:r>
                        <a:rPr lang="en-US" sz="1800" b="1" i="0" u="none" strike="noStrike" dirty="0">
                          <a:solidFill>
                            <a:srgbClr val="000000"/>
                          </a:solidFill>
                          <a:latin typeface="Calibri"/>
                        </a:rPr>
                        <a:t>286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ctr" fontAlgn="b"/>
                      <a:r>
                        <a:rPr lang="en-US" sz="1800" b="1" i="0" u="none" strike="noStrike" dirty="0">
                          <a:solidFill>
                            <a:srgbClr val="000000"/>
                          </a:solidFill>
                          <a:latin typeface="Calibri"/>
                        </a:rPr>
                        <a:t>22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Anderson, Chris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b"/>
                      <a:r>
                        <a:rPr lang="en-US" sz="1800" b="1" i="0" u="none" strike="noStrike" dirty="0">
                          <a:solidFill>
                            <a:srgbClr val="000000"/>
                          </a:solidFill>
                          <a:latin typeface="Calibri"/>
                        </a:rPr>
                        <a:t>277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B71"/>
                    </a:solidFill>
                  </a:tcPr>
                </a:tc>
                <a:tc>
                  <a:txBody>
                    <a:bodyPr/>
                    <a:lstStyle/>
                    <a:p>
                      <a:pPr algn="ctr" fontAlgn="b"/>
                      <a:r>
                        <a:rPr lang="en-US" sz="1800" b="1" i="0" u="none" strike="noStrike" dirty="0">
                          <a:solidFill>
                            <a:srgbClr val="000000"/>
                          </a:solidFill>
                          <a:latin typeface="Calibri"/>
                        </a:rPr>
                        <a:t>18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Alvarez, Michelle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576"/>
                    </a:solidFill>
                  </a:tcPr>
                </a:tc>
                <a:tc>
                  <a:txBody>
                    <a:bodyPr/>
                    <a:lstStyle/>
                    <a:p>
                      <a:pPr algn="ctr" fontAlgn="b"/>
                      <a:r>
                        <a:rPr lang="en-US" sz="1800" b="1" i="0" u="none" strike="noStrike" dirty="0">
                          <a:solidFill>
                            <a:srgbClr val="000000"/>
                          </a:solidFill>
                          <a:latin typeface="Calibri"/>
                        </a:rPr>
                        <a:t>285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ctr" fontAlgn="b"/>
                      <a:r>
                        <a:rPr lang="en-US" sz="1800" b="1" i="0" u="none" strike="noStrike" dirty="0">
                          <a:solidFill>
                            <a:srgbClr val="000000"/>
                          </a:solidFill>
                          <a:latin typeface="Calibri"/>
                        </a:rPr>
                        <a:t>29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Abbot, Tina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244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D6E"/>
                    </a:solidFill>
                  </a:tcPr>
                </a:tc>
                <a:tc>
                  <a:txBody>
                    <a:bodyPr/>
                    <a:lstStyle/>
                    <a:p>
                      <a:pPr algn="ctr" fontAlgn="b"/>
                      <a:r>
                        <a:rPr lang="en-US" sz="1800" b="1" i="0" u="none" strike="noStrike" dirty="0">
                          <a:solidFill>
                            <a:srgbClr val="000000"/>
                          </a:solidFill>
                          <a:latin typeface="Calibri"/>
                        </a:rPr>
                        <a:t>279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ctr" fontAlgn="b"/>
                      <a:r>
                        <a:rPr lang="en-US" sz="1800" b="1" i="0" u="none" strike="noStrike" dirty="0">
                          <a:solidFill>
                            <a:srgbClr val="000000"/>
                          </a:solidFill>
                          <a:latin typeface="Calibri"/>
                        </a:rPr>
                        <a:t>35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Andrews, William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238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800" b="1" i="0" u="none" strike="noStrike" dirty="0">
                          <a:solidFill>
                            <a:srgbClr val="000000"/>
                          </a:solidFill>
                          <a:latin typeface="Calibri"/>
                        </a:rPr>
                        <a:t>271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800" b="1" i="0" u="none" strike="noStrike" dirty="0">
                          <a:solidFill>
                            <a:srgbClr val="000000"/>
                          </a:solidFill>
                          <a:latin typeface="Calibri"/>
                        </a:rPr>
                        <a:t>33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436" name="TextBox 9"/>
          <p:cNvSpPr txBox="1">
            <a:spLocks noChangeArrowheads="1"/>
          </p:cNvSpPr>
          <p:nvPr/>
        </p:nvSpPr>
        <p:spPr bwMode="auto">
          <a:xfrm>
            <a:off x="7175500" y="2222500"/>
            <a:ext cx="612775" cy="369888"/>
          </a:xfrm>
          <a:prstGeom prst="rect">
            <a:avLst/>
          </a:prstGeom>
          <a:noFill/>
          <a:ln w="9525">
            <a:noFill/>
            <a:miter lim="800000"/>
            <a:headEnd/>
            <a:tailEnd/>
          </a:ln>
        </p:spPr>
        <p:txBody>
          <a:bodyPr>
            <a:spAutoFit/>
          </a:bodyPr>
          <a:lstStyle/>
          <a:p>
            <a:r>
              <a:rPr lang="en-US" dirty="0">
                <a:latin typeface="Calibri" pitchFamily="34" charset="0"/>
              </a:rPr>
              <a:t>High</a:t>
            </a:r>
          </a:p>
        </p:txBody>
      </p:sp>
      <p:sp>
        <p:nvSpPr>
          <p:cNvPr id="15437" name="TextBox 10"/>
          <p:cNvSpPr txBox="1">
            <a:spLocks noChangeArrowheads="1"/>
          </p:cNvSpPr>
          <p:nvPr/>
        </p:nvSpPr>
        <p:spPr bwMode="auto">
          <a:xfrm>
            <a:off x="7213600" y="3505200"/>
            <a:ext cx="568325" cy="369888"/>
          </a:xfrm>
          <a:prstGeom prst="rect">
            <a:avLst/>
          </a:prstGeom>
          <a:noFill/>
          <a:ln w="9525">
            <a:noFill/>
            <a:miter lim="800000"/>
            <a:headEnd/>
            <a:tailEnd/>
          </a:ln>
        </p:spPr>
        <p:txBody>
          <a:bodyPr>
            <a:spAutoFit/>
          </a:bodyPr>
          <a:lstStyle/>
          <a:p>
            <a:r>
              <a:rPr lang="en-US" dirty="0">
                <a:latin typeface="Calibri" pitchFamily="34" charset="0"/>
              </a:rPr>
              <a:t>Low</a:t>
            </a:r>
          </a:p>
        </p:txBody>
      </p:sp>
      <p:sp>
        <p:nvSpPr>
          <p:cNvPr id="15438" name="TextBox 11"/>
          <p:cNvSpPr txBox="1">
            <a:spLocks noChangeArrowheads="1"/>
          </p:cNvSpPr>
          <p:nvPr/>
        </p:nvSpPr>
        <p:spPr bwMode="auto">
          <a:xfrm>
            <a:off x="7086600" y="1460500"/>
            <a:ext cx="1981200" cy="830263"/>
          </a:xfrm>
          <a:prstGeom prst="rect">
            <a:avLst/>
          </a:prstGeom>
          <a:noFill/>
          <a:ln w="9525">
            <a:noFill/>
            <a:miter lim="800000"/>
            <a:headEnd/>
            <a:tailEnd/>
          </a:ln>
        </p:spPr>
        <p:txBody>
          <a:bodyPr>
            <a:spAutoFit/>
          </a:bodyPr>
          <a:lstStyle/>
          <a:p>
            <a:pPr algn="ctr"/>
            <a:r>
              <a:rPr lang="en-US" sz="2400" b="1" dirty="0">
                <a:latin typeface="Calibri" pitchFamily="34" charset="0"/>
              </a:rPr>
              <a:t>Test Score</a:t>
            </a:r>
          </a:p>
          <a:p>
            <a:pPr algn="ctr"/>
            <a:r>
              <a:rPr lang="en-US" sz="2400" b="1" dirty="0">
                <a:latin typeface="Calibri" pitchFamily="34" charset="0"/>
              </a:rPr>
              <a:t>Range</a:t>
            </a:r>
          </a:p>
        </p:txBody>
      </p:sp>
      <p:sp>
        <p:nvSpPr>
          <p:cNvPr id="8" name="Rectangle 7"/>
          <p:cNvSpPr/>
          <p:nvPr/>
        </p:nvSpPr>
        <p:spPr>
          <a:xfrm>
            <a:off x="7975600" y="2362200"/>
            <a:ext cx="838200" cy="1358900"/>
          </a:xfrm>
          <a:prstGeom prst="rect">
            <a:avLst/>
          </a:prstGeom>
          <a:gradFill>
            <a:gsLst>
              <a:gs pos="5000">
                <a:srgbClr val="63BE7B"/>
              </a:gs>
              <a:gs pos="50000">
                <a:srgbClr val="F9EA84"/>
              </a:gs>
              <a:gs pos="95000">
                <a:srgbClr val="F8696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069138" y="1481138"/>
            <a:ext cx="1976437" cy="2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ight Arrow 10"/>
          <p:cNvSpPr/>
          <p:nvPr/>
        </p:nvSpPr>
        <p:spPr>
          <a:xfrm rot="10800000">
            <a:off x="3014663" y="2087563"/>
            <a:ext cx="596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ight Arrow 11"/>
          <p:cNvSpPr/>
          <p:nvPr/>
        </p:nvSpPr>
        <p:spPr>
          <a:xfrm rot="10800000">
            <a:off x="4511675" y="2106613"/>
            <a:ext cx="596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ight Arrow 13"/>
          <p:cNvSpPr/>
          <p:nvPr/>
        </p:nvSpPr>
        <p:spPr>
          <a:xfrm rot="10800000">
            <a:off x="6019800" y="2106613"/>
            <a:ext cx="596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ight Arrow 14"/>
          <p:cNvSpPr/>
          <p:nvPr/>
        </p:nvSpPr>
        <p:spPr>
          <a:xfrm rot="10800000">
            <a:off x="3027363" y="6142038"/>
            <a:ext cx="596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ight Arrow 15"/>
          <p:cNvSpPr/>
          <p:nvPr/>
        </p:nvSpPr>
        <p:spPr>
          <a:xfrm rot="10800000">
            <a:off x="4522788" y="6159500"/>
            <a:ext cx="598487"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ight Arrow 16"/>
          <p:cNvSpPr/>
          <p:nvPr/>
        </p:nvSpPr>
        <p:spPr>
          <a:xfrm rot="10800000">
            <a:off x="6032500" y="6159500"/>
            <a:ext cx="596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iVBORw0KGgoAAAANSUhEUgAABAAAAAMACAMAAACNZOU/AAAAAXNSR0IArs4c6QAAAARnQU1BAACxjwv8YQUAAAAgY0hSTQAAeiYAAICEAAD6AAAAgOgAAHUwAADqYAAAOpgAABdwnLpRPAAAAwBQTFRFnr7Jn7/KoL/KocDKosDLo8HMpMLMpcLNp8TOqMTOqcXPqsbPqsbQrMfQrMfRrcjRrsjSsMrTscvUsszUs8zVtMzVtc3Wtc7Wt8/XuM/XudDYutHZvNLZvNLavtPbv9TbwNTcwtbdxNfexNjexdjfx9ngx9rgyNrgydvhytzhy9zizNzizN3jzd7jzt7k0N/k0N/l0ODl0uDm1OLn1ePo1+To1+Tp2OXp2eXq2ebq2+fr3Ofr3Ojr3ejs3unt3+rt4Ort4Oru4uvv4uzv5O3w5u7x5+/y6O/y6PDy6vDz6/L07PL07fP17vT17/T28PX28PX38fb38vb49Pf59Pj59vn69/r6+Pr7+fv8+vz8+/z9/P39/f3+/f7+////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y/UKQAAABh0RVh0U29mdHdhcmUAUGFpbnQuTkVUIHYzLjM2qefiJQAAE5dJREFUeF7t2QVyWFcQRNGJmZmZmZltyczMdva/jKwjdc/TCvr0qOuXNOMRIECAAAECBAgQIECAAAECBAgQIECAAAECBAgQIECAAAECBAgQIECAAAECBAgQIECAAAECBAgQIPD/EPjHI0AgKzDZ5IITIPCPAXAEBMICs8QjQCArYACy1QtOYMkSA+AKCIQFDEC4fNEJGAA3QCAsYADC5YtOYJZ6BAhkBQxAtnrBCSxdagBcAYGwgAEIly86AQPgBgiEBQxAuHzRCcwyjwCBrIAByFYvOIFlywyAKyAQFjAA4fJFJ2AA3ACBsIABCJcvOgED4AYIhAUMQLh80QkYADdAICxgAMLli07AALgBAmEBAxAuX3QCBsANEAgLGIBw+aITMABugEBYYJZ7BAhkBQxAtnrBCSxfbgBcAYGwwKzwCBDIChiAbPWCE1ixwgC4AgJhAQMQLl90AgbADRAICxiAcPmiEzAAboBAWMAAhMsXnYABcAMEwgKz0iNAICtgALLVC05g5UoD4AoIhAUMQLh80QkYADdAICxgAMLli07AALgBAmEBAxAuX3QCBsANEAgLGIBw+aITMABugEBYwACEyxedgAFwAwTCAgYgXL7oBAyAGyAQFphVHgECWQEDkK1ecAKrVhkAV0AgLGAAwuWLTsAAuAECYQEDEC5fdAIGwA0QCAsYgHD5ohMwAG6AQFhgVnsECGQFDEC2esEJrF5tAFwBgbCAAQiXLzoBA+AGCIQFDEC4fNEJzBqPAIGsgAHIVi84gTVrDIArIBAWMADh8kUnYADcAIGwgAEIly86AQPgBgiEBQxAuHzRCRgAN0AgLDBrPQIEsgIGIFu94ATWrjUAroBAWMAAhMsXnYABcAMEwgIGIFy+6ARmnUeAQFbAAGSrF5zAunUGwBUQCAsYgHD5ohMwAG6AQFjAAITLF52AAXADBMICBiBcvugEDIAbIBAWmPUeAQJZAQOQrV5wAuvXGwBXQCAsMBs8AgSyAgYgW73gBDZsMACugEBYwACEyxedgAFwAwTCAgYgXL7oBGajR4BAVsAAZKsXnMDGjQbAFRAICxiAcPmiEzAAboBAWMAAhMsXnYABcAMEwgIGIFy+6AQMgBsgEBaYTR4BAlkBA5CtXnACmzYZAFdAICxgAMLli07AALgBAmEBAxAuX3QCBsANEAgLGIBw+aITMABugEBYwACEyxedgAFwAwTCAgYgXL7oBAyAGyAQFjAA4fJFJ2AA3ACBsMBs9ggQyAoYgGz1ghPYvNkAuAICYQEDEC5fdAIGwA0QCAsYgHD5ohMwAG6AQFjAAITLF52AAXADBMICBiBcvugEDIAbIBAWMADh8kUnMFs8AgSyAgYgW73gBLZsMQCugEBYwACEyxedgAFwAwTCAgYgXL7oBAyAGyAQFjAA4fJFJ2AA3ACBsMBs9QgQyAoYgGz1ghPYutUAuAICYQEDEC5fdAIGwA0QCAsYgHD5ohOYbR4BAlkBA5CtXnAC27YZAFdAICww2z0CBLICBiBbveAEtm83AK6AQFjAAITLF52AAXADBMICBiBcvugEDIAbIBAWMADh8kUnYADcAIGwgAEIly86AQPgBgiEBQxAuHzRCcwOjwCBrIAByFYvOIEdOwyAKyAQFpidHgECWQEDkK1ecAI7dxoAV0AgLGAAwuWLTsAAuAECYQEDEC5fdAIGwA0QCAsYgHD5ohMwAG6AQFjAAITLF52AAXADBMICs9sjQCAr4AsgvP6iE/AFkN1+wQns3j27PAIEsgIGIFu94AR27TIAroBAWMAAhMsXnYABcAMEwgL+C+BPwQTCAgYgXL7oBAyAGyAQFjAA4fJFJ2AA3ACBsIABCJcvOoHZ4xEgkBUwANnqBSewZ48BcAUEwgIGIFy+6AQMgBsgEBYwAOHyRSdgANwAgbCAAQiXLzoBA+AGCIQFDEC4fNEJGAA3QCAsYADC5YtOwAC4AQJhAQMQLl90AgbADRAIC8xejwCBrIAByFYvOIG9ew2AKyAQFjAA4fJFJ2AA3ACBsIABCJcvOgED4AYIhAUMQLh80QkYADdAICww+zwCBLICBiBbveAE9u0zAK6AQFjAAITLF52AAXADBMICBiBcvugEZr9HgEBWwABkqxecwP79BsAVEAgLGIBw+aITMABugEBYwACEyxedgAFwAwTCAgYgXL7oBAyAGyAQFjAA4fJFJ2AA3ACBsIABCJcvOoE54BEgkBUwANnqBSdw4IABcAUEwgIGIFy+6AQMgBsgEBYwAOHyRScwBz0CBLICBiBbveAEDh40AK6AQFjAAITLF52AAXADBMICBiBcvugEDIAbIBAWMADh8kUnYADcAIGwwBzyCBDIChiAbPWCEzh0yAC4AgJhAQMQLl90AgbADRAICxiAcPmiEzAAboBAWMAAhMsXnYABcAMEwgIGIFy+6AQMgBsgEBYwAOHyRSdgANwAgbCAAQiXLzoBA+AGCIQF5rBHgEBWwABkqxecwOHDBsAVEAgLGIBw+aITMABugEBYwACEyxedgAFwAwTCAgYgXL7oBAyAGyAQFjAA4fJFJ2AA3ACBsIABCJcvOgED4AYIhAUMQLh80QkYADdAICwwRzwCBLICBiBbveAEjhwxAK6AQFjAAITLF52AAXADBMICBiBcvugE5qhHgEBWwABkqxecwNGjBsAVEAgLGIBw+aITMABugEBYwACEyxedwBzzCBDIChiAbPWCEzh2zAC4AgJhAQMQLl90AgbADRAICxiAcPmiEzAAboBAWMAAhMsXnYABcAMEwgIGIFy+6AQMgBsgEBYwAOHyRSdgANwAgbDAHPcIEMgK+AIIr7/oBHwBZLdfcALHjxsAV0AgLGAAwuWLTmBOeAQIZAUMQLZ6wQmcOGEAXAGBsMCc9AgQyAoYgGz1ghM4edIAuAICYQEDEC5fdAIGwA0QCAsYgHD5ohMwAG6AQFjAAITLF52AAXADBMICc8ojQCArYACy1QtO4NQpA+AKCIQFDEC4fNEJGAA3QCAsYADC5YtOwAC4AQJhAQMQLl90AgbADRAICxiAcPmiEzAAboBAWMAAhMsXncCc9ggQyAoYgGz1ghM4fdoAuAICYYE54xEgkBUwANnqBSdw5owBcAUEwgIGIFy+6AQMgBsgEBYwAOHyRScwZz0CBLICBiBbveAEzp41AK6AQFjAAITLF52AAXADBMICBiBcvugE5pxHgEBWwABkqxecwLlzBsAVEAgLGIBw+aITMABugEBYwACEyxedgAFwAwTCAgYgXL7oBAyAGyAQFpjzHgECWQEDkK1ecALnzxsAV0AgLGAAwuWLTsAAuAECYQEDEC5fdAIGwA0QCAvMBY8AgayAAchWLziBCxcMgCsgEBYwAOHyRSdgANwAgbCAAQiXLzoBA+AGCIQFDEC4fNEJGAA3QCAsYADC5YtOwAC4AQJhAQMQLl90AnPRI0AgK2AAstULTuDiRQPgCgiEBeaSR4BAVsAAZKsXnMClSwbAFRAIC8xljwCBrIAByFYvOIHLlw2AKyAQFjAA4fJFJ2AA3ACBsIABCJcvOgED4AYIhAUMQLh80QkYADdAICwwVzwCBLICBiBbveAErlwxAK6AQFjAAITLF52AAXADBMICBiBcvugEDIAbIBAWMADh8kUnYADcAIGwgAEIly86AQPgBgiEBQxAuHzRCRgAN0AgLGAAwuWLTsAAuAECYYG56hEgkBUwANnqBSdw9aoBcAUEwgIGIFy+6AQMgBsgEBYwAOHyRSdgANwAgbCAAQiXLzoBA+AGCIQFDEC4fNEJGAA3QCAsYADC5YtOwAC4AQJhAQMQLl90AgbADRAIC8w1jwCBrIAByFYvOIFr1wyAKyAQFjAA4fJFJ2AA3ACBsIABCJcvOgED4AYIhAUMQLh80QkYADdAICww1z0CBLICBiBbveAErl83AK6AQFjAAITLF52AAXADBMICBiBcvugE5oZHgEBWwABkqxecwI0bBsAVEAgLzE2PAIGsgAHIVi84gZs3DYArIBAWMADh8kUnYADcAIGwgAEIly86AQPgBgiEBQxAuHzRCRgAN0AgLDC3PAIEsgIGIFu94ARu3TIAroBAWGBuewQIZAUMQLZ6wQncvm0AXAGBsIABCJcvOgED4AYIhAUMQLh80QkYADdAICxgAMLli07AALgBAmEBAxAuX3QCBsANEAgLGIBw+aITmDseAQJZAQOQrV5wAnfuGABXQCAsYADC5YtOwAC4AQJhAQMQLl90AnPXI0AgK2AAstULTuDuXQPgCgiEBQxAuHzRCRgAN0AgLGAAwuWLTmDueQQIZAUMQLZ6wQncu2cAXAGBsMDc9wgQyAoYgGz1ghO4f98AuAICYQEDEC5fdAIGwA0QCAsYgHD5ohMwAG6AQFjAAITLF52AAXADBMICBiBcvugEDIAbIBAWMADh8kUnMA88AgSyAgYgW73gBB48MACugEBYwACEyxedgAFwAwTCAgYgXL7oBAyAGyAQFjAA4fJFJ2AA3ACBsMA89AgQyAoYgGz1ghN4+NAAuAICYYF55BEgkBUwANnqBSfw6JEBcAUEwgKz4BEgkBUwANnqBSewsGAAXAGBsIABCJcvOgED4AYIhAUMQLh80QkYADdAICxgAMLli07AALgBAmEBAxAuX3QCBsANEAgLGIBw+aITMABugEBYYBYW/RAgUBUYv/8ECHQFZtEjQCArYACy1QtOYHHRALgCAmGBeewRIJAVMADZ6gUn8PixAXAFBMICBiBcvugEDIAbIBAWMADh8kUnYADcAIGwgAEIly86AQPgBgiEBQxAuHzRCRgAN0AgLGAAwuWLTmCeeAQIZAUMQLZ6wQk8eWIAXAGBsIABCJcvOgED4AYIhAUMQLh80QkYADdAICxgAMLli07AALgBAmEBAxAuX3QCBsANEAgLGIBw+aITmKceAQJZAQOQrV5wAk+fGgBXQCAsYADC5YtOwAC4AQJhAQMQLl90AgbADRAICxiAcPmiEzAAboBAWMAAhMsXnYABcAMEwgIGIFy+6AQMgBsgEBYwAOHyRSdgANwAgbCAAQiXLzqBeeYRIJAVMADZ6gUn8OyZAXAFBMIC89wjQCArYACy1QtO4PlzA+AKCIQFDEC4fNEJGAA3QCAsYADC5YtOYF54BAhkBQxAtnrBCbx4YQBcAYGwgAEIly86AQPgBgiEBQxAuHzRCcxLjwCBrIAByFYvOIGXLw2AKyAQFjAA4fJFJ2AA3ACBsIABCJcvOgED4AYIhAUMQLh80QkYADdAICxgAMLli07AALgBAmEBAxAuX3QCBsANEAgLGIBw+aITMABugEBYYF55BAhkBQxAtnrBCbx6ZQBcAYGwgAEIly86AQPgBgiEBQxAuHzRCcxrjwCBrIAByFYvOIHXrw2AKyAQFjAA4fJFJ2AA3ACBsIABCJcvOoF54xEgkBUwANnqBSfw5o0BcAUEwgIGIFy+6AQMgBsgEBYwAOHyRSdgANwAgbCAAQiXLzoBA+AGCIQFDEC4fNEJGAA3QCAsYADC5YtOYN56BAhkBQxAtnrBCbx9awBcAYGwwLzzCBDIChiAbPWCE3j3zgC4AgJhAQMQLl90AgbADRAICxiAcPmiEzAAboBAWMAAhMsXnYABcAMEwgLz3iNAICtgALLVC07g/XsD4AoIhAUMQLh80QkYADdAICxgAMLli05gPngECGQFDEC2esEJfPhgAFwBgbCAAQiXLzoBA+AGCIQFDEC4fNEJzEePAIGsgAHIVi84gY8fDYArIBAWMADh8kUnYADcAIGwgAEIly86gfnkESCQFTAA2eoFJ/DpkwFwBQTCAgYgXL7oBAyAGyAQFjAA4fJFJ2AA3ACBsIABCJcvOgED4AYIhAUMQLh80QkYADdAICxgAMLli07AALgBAmEBAxAuX3QCBsANEAgLzGePAIGsgAHIVi84gc+fDYArIBAWmC8eAQJZAQOQrV5wAl++GABXQCAsYADC5YtOwAC4AQJhAQMQLl90AgbADRAICxiAcPmiEzAAboBAWMAAhMsXnYABcAMEwgIGIFy+6ATmq0eAQFbAAGSrF5zA168GwBUQCAsYgHD5ohMwAG6AQFjAAITLF52AAXADBMICBiBcvugEDIAbIBAWMADh8kUnYADcAIGwgAEIly86gfnmESCQFTAA2eoFJ/DtmwFwBQTCAvPdI0AgK2AAstULTuD7dwPgCgiEBQxAuHzRCRgAN0AgLGAAwuWLTsAAuAECYQEDEC5fdAIGwA0QCAsYgHD5ohMwAG6AQFjAAITLF53A/PAIEMgKGIBs9YIT+PHDALgCAmEBAxAuX3QCBsANEAgLGIBw+aITMABugEBYwACEyxedgAFwAwTCAvPTI0AgK2AAstULTuDnTwPgCgiEBQxAuHzRCRgAN0AgLGAAwuWLTmB+eQQIZAUMQLZ6wQn8+mUAXAGBsIABCJcvOgED4AYIhAUMQLh80QnMb48AgayAAchWLziB378NgCsgEBYwAOHyRSdgANwAgbCAAQiXLzoBA+AGCIQFDEC4fNEJGAA3QCAsMH88AgSyAgYgW73gBP78MQCugEBYYP56BAhkBQxAtnrBCfz9awBcAYGwgAEIly86AQPgBgiEBQxAuHzRCRgAN0AgLGAAwuWLTsAAuAECYQEDEC5fdALzr0eAQFbgPwaneDum4zWeAAAAAElFTkSuQmCC"/>
  <p:tag name="MMPROD_10328PHOTO" val="iVBORw0KGgoAAAANSUhEUgAAAJQAAAA0CAYAAABsIBE6AAAABGdBTUEAALGPC/xhBQAAAAlwSFlzAAAuGwAALhsBhxMGTQAAABl0RVh0U29mdHdhcmUAUGFpbnQuTkVUIHYzLjUuNtCDrVoAABEYSURBVHhe7Zx3VBfHFsf9I++ftJcXjcZEU+w11lheVIqoYEksKIKKiKJoLCiCChYQVBAVC6KiiBUbFmyIFcUeey+xV+y9633znR+77P7azg+XxPPym3P2HIWZO7N3Pnvnzp075CN7sWtARw3k01GWXZRdA2QHyg6BrhoQBurlixe6diwi7NWrl/Tu3VuRqvY6H4gGhIC6cuk89fRrTTsyN/5lw3769AmFh/aipOnj7VD9ZVp//440gbrMYOru24K8WjpQe/f6tGNb3kP1jMEUFtKTvFo5kGcLB0pKiGVQvXv/t7VLyHMNWAWKw9SpBXXp4Egr1jaiwAAnDtX2bRvybGDPnj2lYYN+pw5tHGjRsoYUE1OfQzXTDlWe6VxPwRaBAkz+nZpTF29HStvUiPYcdaPMfa7Un0PlTNu36g8VLJME0+LlDXmfu4+45UA1zW6p9Jz8vJBlFqjLF89RN59smDYbYJIeDlVfJ2rXClCt121MT588pmEDe3DLtGSFASblI1mqxKnj6O1bu6Oum+J1FmQC1KVsmPxgmYxgUkIVlA1VZsb7QyXB5G0BJqnfMWMMy1/i1LF2qHQGQS9x+Zize0ESBsvkb8EyGVsMWCpAheVv25b0XI8HMA1llsnbw7xlUvaL5U+CagaDyl4+PA2oLNTNG1epV9c2BOu0bot6qTMGCv/fvl8J1TqTtzOOXb15/VpVh8M0oLsQTNyfOuxGIyINVmrB3IQPT5v/4BExw/Qcr2+y5N28cc0AVUcxqDIBVT/JUuVAtW/Pdlq1fIFKxVHDg+j582f8Z4BpiARTqqnPZAwwrFNkhAGmhfMS7GGEDxRes0551s0cqNKELJUbhwqO+rYt6yhjUxr7txMtWzxb9dr+LAQRMSSAIJ/DxHymFFGYhhtgWjR/uh2mDxQmsxZKGismvXc3D0PYwIJzrrQi2/e7UXA/Zw6SF3sw+cZA9ejciv8cfhd8ppSVApaJLXMR2TAtTp4hDNPm9DSaHDva5Jk2aRy9evXK6pRsz9hktm3WzRtW271ju8+ESbG87fEjh3I17ffu3KEDf+yhP3bvoA1pq2n1ihRaODeJkqZNNhlTyoJ5tGdnJj24fz9XfRk3up2VRauXp1DsqOE0PCSIIkKDCPrasXUz4eRCpFgNbBqgamsbVIHONDDImUfW161OUY0BQPXu4cTliVimXSqYEoVhQqeYkJrli1GxAh/LT8lCn/GJ0Qo7nDx2hJo41FS1De7VjR4/emRVpwf37ZXbBHTrJKJ/kzrLFyVTtVJFVX3jHWqU/YH69/Sj8dGRNHXiWBo5bBB19mxJlYp9TaUL/5s8mjWgJfPn0MuXL23uF+OGrPJFC1D7Fo1p1LAQGseg6uvvS7WydfjTj4UIOjh94phV+ZpHL1k3r1Mff3Godhxwoy27XJmlcqCN6akmQEVHs0g7s2bmnHzlz4xhIrL96GV7xmYq/tUn8uQ41/hJWNlHDu6X20LBIkc/I4YMlPuqXLwwIeqfm7ImdakKKIdq5eje3TtmRT169JDixkVT2W//w9u41KrEPqadQt3iw4pn1rTU159Tmyb16ezpkybtXjx/TrMS4qlckfxcPur26epD169dMduHJlBodYtBJVmqtdlRc2tAbN1rHqiA7l7csRaCKRw+kyMtTrbNMinfEhC0/bWhPDllvvnC4sQYawfKrlLiG2r4S1V6rbFEoi3qA1ilRczYmLtwyo3r16hEwU9lWVFhoZqApK9ZSbDA6L9skS8J/9cqoyOG8vodWjWVN0uW2mBplaBCm3pVypr9yISA4lBl3RCGChYKS96WDatV4xvUrwuFDXW2ChR2c8M5TCwutWCmkGWwprjF82erJnnpwnlaeua/f/jgPgHARfNmCdWHzwRr+N+KJeT+sETkpjx6+ID3LcE5MWakkJiBAT3kNpWKFaZrVy5bbLd8cTKv+3OZ7+nO7VtC8ufNTJDl9/DxzL2FkloCKr78scNia5YqPcOVA7F39zabgMIyNzzMAFPKwiShl9SqhKWiTPZyAAXCVxAp69kXXvGHgsxveihSnWLY1+5apzpNZsuPBAJ8ISwZtpbcAnVg727VxwMLZK7cZBYQwGGcc2ZMER7emzdvZN/S0ocpbKGUUAV096TOVqDKDVBKmJYuErMKopro1sFDVjSWg3t372o2hXXx9/bQrIcKWO7q1/yJxo4Mp1PMaVX6bTu2bhGSoayUW6AAr3LJbdGwntm+B/bpzutV+P4r4Q9GErQkeQ73oyxZNZuBgmCEA2BFoqLM+0PWgBo2xPySh9AE4lI4+nn82PpuytYZSk1ZqFJ0SvJcqyIQVsBSoFVPEoJdYXHm85w4epj/qF7VcnJ/oYG9bB0u5RYogK0EyrF6BZO+b9/KonJFDQ52N8EPRinkyePHtJSFKywVm4HCuR1iTQCqX28n6uXvRD38ch5/X0fy8XTkvz96aJ+q35FhgRwaqX7fXk48HQYPzgXRFu2QXIdUFr0KAC3/XQFZ2b5tW1gVDQcUy+SdW2K+xfjoEdSgdmXZ3wsfFCj3he2+iFOvh4V69PChCqhWrk4m7zlnxlS5zvTJ4/VSsSzHJqCuXrlIsdFDKGbEIPmJi42kaXHR8jNjyhh+zobn9i11IHDDulRV3XEKWdERwTQk2F9+IEcrXmSLNnr7eecse99i2TO/DYfMyMHBfHcoUrCTbFSnGo1jy51UsMwpLcXuHWpfUktubi1U2qoVqn7NOfN+7dzlOpvXp2kNxebf2wSUzdI/oAbrVquVPT9pusXRIe6TNC1OaPTcZ2LL3ZFD++X68GWqliwiTxwsli0lN0C9ePGcmjjWkvusU7m0SQQdTnXNcj/KdY4dPmjLsITq/mOAevb0KVXO3tnAerRr4WZWQSeOGvyhyxfPCylwwugRBF/lLZssZenTtaM8cbVZKMEWa2srUHCQsXuVrCL6O8H8OuMCqyzFqlD31HHrUW8hBRhV+scAhfcO6tlVVnpJtlO5nXXTRGcApKlTbeH4F+pGhZsGHlNTFqmWH9HoNQZkDNSosBBV+OHpkyd05dJFWr92FcHpr/hDId5X6cJfUL/uvszVyDLLwumTx1Vj+tuBQnamr5cb9fBtyeNR/GEhhMEK3ydyaF/uX00YE0avjfKfcLir9L/w7/CQXirfaVBgFy5XrziUUrNbNqxTKRSBOmWBP9TUqRY/LxMp5/88w0MEOKYxZw3KMl9Nsho4exMtxkDhWAU7swrffcUfbBiUoYn2LRtT4pSJdPXKJatdnDx+VPX+hw+oN02i47NWz2YLtXJZMouCO5K7e0P6uWsg1ejaj+r4dpcfJx9fasrML1JZjM+yECn3be8o7+ywuwsZ6ExDQw0PcrCwy4sZMZDevFEn4+nxsvBtEA6QJtmruXrZu3zpAp+oo4K+BbIK6lUta7LcSWPFsir1Bb/s7Vv1smjpnYyBwkHtg/v36P69u/xRbjAgP3l2opB6jIESOZ4REqyoZDNQaAvrg4kv1SeK8o3MMHlK9B3Df48kOmWxdvSCyHt7dwfq5deGnZjn3S3lwf175yx7hT5nR0o5yx4OQetWKWPTcjdsQF8eFjD3JMSNV1mEQ/v/EJofLR9qV+ZWlVx3N2chuRfOnVW1mzRmlFA7WyrZDBQueuJunkuHDvSviHSbgOrXsz0/p7N0ODwpziX7YiduC9ueXSDy4jszMywue16/ufI8IJFy9fIlbs0Q36pc/BuzD5YnZfhgzIgwEdGagU04+K51q8uySxT8jM6cPKEpm4OqOIbyafOrZhtbK9gEFO7iITnOxdvbIkywWJYsFPKhkL5iLdsgbrIBqry62Im/l6A8wPX8rRHXGXZKpdmBLIATKQgKQs6aFUtpbeoyiw92gBJULrUqC+32tCwUxrfE6NAbyXAipX7NSvJ4kP+EpVTPIgwUYGrHYKqvAROAKtZvHIcCJ/bKIgIUYJOhYhc7bdluiyomIjRYVirOpW7euE4pC+byxDatbE70AevZspEDy2gM1uwSh8ZKKyWSySkCFDY8jtXLy7KRaiNykD04MGfJx7hmTxc/HNZ8WVZBCCjs7mCZ6nt3tGqZJH+qSNAUDtSN6+okLFGgJKiQApM4Tf+LnfuNTuXnJk5lB8FtKbBHFxGdsRjVBZ6vJBIKUGZxYgJjo4Zr9iECFIQYJ+IhG1WrIGqvBPyXSqU0M1HNycRHhdQg4w9eE6htGekyTB9Z8JmUjvmnw5ZT0aB4s0B5ezSgCRNdKH2rq2aSHYcq3oXnVeG2sJ5/1gcRY+VS9JtLHar4fUGhpDQoN358DE/JhRytgjq1KxSXJ9Gt7s+a/qEoUJjUju7NZNnYULzSSAEGAM0b1FVBhY2KrSUxfiJ18mhu8i5WgcJBsGSZPopYb9YBV8L0ZWgytWztSo29WpsFCs58QE925ao1g2RWAyGoJjOoPDlUY3WFSspWlL5WONBPBLIckLONUIF/x7bCcxDS93d5AhGF13KgRYHCAGAtkVcuvUfyrBma49q3Z6cqYo7NxXyBdpJgJB0iXx+ZpcbFIlC4DmUrTK0YTH4dmnGYzC15AAo/Rx1ueUShmmJw1HFbWC9LdYxlWCpNf9f2rTUnAhVmJUzm7QK6+QjVR6VN6WtVfUUOHmC1LXw6ZQpwTOQwq/XXsJsxUqATZ3UiH0Z8bIxqTOgP/p41C4cIPQ7OkQps6cDbLFCACSkqzt4+JGaZ5hNgwgVR3JRZtWIhb3/29HFZEa9fv+KAIsMA8alR4f0NUCWJWap4CSqdshCwXDSoXUVWqkiqb8bG9fxmCICqw3wPKFik4AaOEt4KbHm1FtVew3aNyvoIZ2gVRPelNjiqESmxURGqiDvaO1YrTwlxsTy4e/fObR6n279nFz89wNKNTM9tmy3/5R0ToLZuNlzSdO7IYIrUXubyhxpgwh0+wCQVXPb880xObOTRoweElBTpOAbBy1HhQRyqGaJQTTX4VNPjY3TZ/U0YPZJPAq4h3dK4cwcrobQaaIct+NlTpjdFlJOJbATpKpISEmQDnDt7xmTekeutzFSQ2nTxasV2oJavSME3GhockP0+X/C7fSIF1tO5RkUVwFKfeF/pnWEBvZm/dvH8OatiVUBlMgccRyYIDQjD5A6Y2qpgknpUBifxb+NgJaDC9XQOyUwxSwVHHcvfdAbn+xZcXrx04RxduXxRUxSWIdQ1fp49M1ytt1Rw/GSuHX5m7vIkrIKl+lrBXvweV6pKshMAbDogS6QA1LSVy6n/7378lg+ARnpwtdJF6df6v/DwyEEGqFb/6EsF1KkTh8m3XWN+FvdxWKpVJzx/6LxsywSYrouM22wd/EGNKJZcJwLVzoNuNHgQLpE60dqVS3Ld5/97QyxJsIAeTRvkKiSAP2qCD8E4JUdEbzJQbHvLcT514gjLKLAOVf4QCSYPtsbmHiZpgIAKGZvWoAJMoRwmduNmlR0mrcl9wvzUuLFRtGzRfK2quv7erFN++uRRA1Qs99rYUnGY3BvxZQ7XqvQqWP4sQbXzEIOJZSUApjSj6+169W+Xo48GLIYNAFVntvw1Y1B9EraCL38FsmHq4++pK0zSq2Atj44YwC1VQqLBp4JlQooLYFq3Zqk+b22XkmcasBrY5FC1b8Kgak7f9Z/McqAaEe7k6WmZjN+MQxVpgGrKNBcZpvQ1y/JMCXbB+mlA8+jl9KljHCrsrPIaJtlSsWj0aJZkhz4RwrDDpN+E57UkTaAwgDMMqpD+fixX2TQHO68GiCOOsaNC7TDllYLzSK4QUOg7L9JItN7p7+hTa0z231vXgDBQdkXaNSCiATtQIlqy1xHWgB0oYVXZK4powA6UiJbsdYQ18D+eDf7tU4DOfgAAAABJRU5ErkJggg=="/>
  <p:tag name="MMPROD_10328LOGO" val="iVBORw0KGgoAAAANSUhEUgAAAJQAAAA0CAYAAABsIBE6AAAABGdBTUEAALGPC/xhBQAAAAlwSFlzAAAuGwAALhsBhxMGTQAAABl0RVh0U29mdHdhcmUAUGFpbnQuTkVUIHYzLjUuNtCDrVoAABEYSURBVHhe7Zx3VBfHFsf9I++ftJcXjcZEU+w11lheVIqoYEksKIKKiKJoLCiCChYQVBAVC6KiiBUbFmyIFcUeey+xV+y9633znR+77P7azg+XxPPym3P2HIWZO7N3Pnvnzp075CN7sWtARw3k01GWXZRdA2QHyg6BrhoQBurlixe6diwi7NWrl/Tu3VuRqvY6H4gGhIC6cuk89fRrTTsyN/5lw3769AmFh/aipOnj7VD9ZVp//440gbrMYOru24K8WjpQe/f6tGNb3kP1jMEUFtKTvFo5kGcLB0pKiGVQvXv/t7VLyHMNWAWKw9SpBXXp4Egr1jaiwAAnDtX2bRvybGDPnj2lYYN+pw5tHGjRsoYUE1OfQzXTDlWe6VxPwRaBAkz+nZpTF29HStvUiPYcdaPMfa7Un0PlTNu36g8VLJME0+LlDXmfu4+45UA1zW6p9Jz8vJBlFqjLF89RN59smDYbYJIeDlVfJ2rXClCt121MT588pmEDe3DLtGSFASblI1mqxKnj6O1bu6Oum+J1FmQC1KVsmPxgmYxgUkIVlA1VZsb7QyXB5G0BJqnfMWMMy1/i1LF2qHQGQS9x+Zize0ESBsvkb8EyGVsMWCpAheVv25b0XI8HMA1llsnbw7xlUvaL5U+CagaDyl4+PA2oLNTNG1epV9c2BOu0bot6qTMGCv/fvl8J1TqTtzOOXb15/VpVh8M0oLsQTNyfOuxGIyINVmrB3IQPT5v/4BExw/Qcr2+y5N28cc0AVUcxqDIBVT/JUuVAtW/Pdlq1fIFKxVHDg+j582f8Z4BpiARTqqnPZAwwrFNkhAGmhfMS7GGEDxRes0551s0cqNKELJUbhwqO+rYt6yhjUxr7txMtWzxb9dr+LAQRMSSAIJ/DxHymFFGYhhtgWjR/uh2mDxQmsxZKGismvXc3D0PYwIJzrrQi2/e7UXA/Zw6SF3sw+cZA9ejciv8cfhd8ppSVApaJLXMR2TAtTp4hDNPm9DSaHDva5Jk2aRy9evXK6pRsz9hktm3WzRtW271ju8+ESbG87fEjh3I17ffu3KEDf+yhP3bvoA1pq2n1ihRaODeJkqZNNhlTyoJ5tGdnJj24fz9XfRk3up2VRauXp1DsqOE0PCSIIkKDCPrasXUz4eRCpFgNbBqgamsbVIHONDDImUfW161OUY0BQPXu4cTliVimXSqYEoVhQqeYkJrli1GxAh/LT8lCn/GJ0Qo7nDx2hJo41FS1De7VjR4/emRVpwf37ZXbBHTrJKJ/kzrLFyVTtVJFVX3jHWqU/YH69/Sj8dGRNHXiWBo5bBB19mxJlYp9TaUL/5s8mjWgJfPn0MuXL23uF+OGrPJFC1D7Fo1p1LAQGseg6uvvS7WydfjTj4UIOjh94phV+ZpHL1k3r1Mff3Godhxwoy27XJmlcqCN6akmQEVHs0g7s2bmnHzlz4xhIrL96GV7xmYq/tUn8uQ41/hJWNlHDu6X20LBIkc/I4YMlPuqXLwwIeqfm7ImdakKKIdq5eje3TtmRT169JDixkVT2W//w9u41KrEPqadQt3iw4pn1rTU159Tmyb16ezpkybtXjx/TrMS4qlckfxcPur26epD169dMduHJlBodYtBJVmqtdlRc2tAbN1rHqiA7l7csRaCKRw+kyMtTrbNMinfEhC0/bWhPDllvvnC4sQYawfKrlLiG2r4S1V6rbFEoi3qA1ilRczYmLtwyo3r16hEwU9lWVFhoZqApK9ZSbDA6L9skS8J/9cqoyOG8vodWjWVN0uW2mBplaBCm3pVypr9yISA4lBl3RCGChYKS96WDatV4xvUrwuFDXW2ChR2c8M5TCwutWCmkGWwprjF82erJnnpwnlaeua/f/jgPgHARfNmCdWHzwRr+N+KJeT+sETkpjx6+ID3LcE5MWakkJiBAT3kNpWKFaZrVy5bbLd8cTKv+3OZ7+nO7VtC8ufNTJDl9/DxzL2FkloCKr78scNia5YqPcOVA7F39zabgMIyNzzMAFPKwiShl9SqhKWiTPZyAAXCVxAp69kXXvGHgsxveihSnWLY1+5apzpNZsuPBAJ8ISwZtpbcAnVg727VxwMLZK7cZBYQwGGcc2ZMER7emzdvZN/S0ocpbKGUUAV096TOVqDKDVBKmJYuErMKopro1sFDVjSWg3t372o2hXXx9/bQrIcKWO7q1/yJxo4Mp1PMaVX6bTu2bhGSoayUW6AAr3LJbdGwntm+B/bpzutV+P4r4Q9GErQkeQ73oyxZNZuBgmCEA2BFoqLM+0PWgBo2xPySh9AE4lI4+nn82PpuytYZSk1ZqFJ0SvJcqyIQVsBSoFVPEoJdYXHm85w4epj/qF7VcnJ/oYG9bB0u5RYogK0EyrF6BZO+b9/KonJFDQ52N8EPRinkyePHtJSFKywVm4HCuR1iTQCqX28n6uXvRD38ch5/X0fy8XTkvz96aJ+q35FhgRwaqX7fXk48HQYPzgXRFu2QXIdUFr0KAC3/XQFZ2b5tW1gVDQcUy+SdW2K+xfjoEdSgdmXZ3wsfFCj3he2+iFOvh4V69PChCqhWrk4m7zlnxlS5zvTJ4/VSsSzHJqCuXrlIsdFDKGbEIPmJi42kaXHR8jNjyhh+zobn9i11IHDDulRV3XEKWdERwTQk2F9+IEcrXmSLNnr7eecse99i2TO/DYfMyMHBfHcoUrCTbFSnGo1jy51UsMwpLcXuHWpfUktubi1U2qoVqn7NOfN+7dzlOpvXp2kNxebf2wSUzdI/oAbrVquVPT9pusXRIe6TNC1OaPTcZ2LL3ZFD++X68GWqliwiTxwsli0lN0C9ePGcmjjWkvusU7m0SQQdTnXNcj/KdY4dPmjLsITq/mOAevb0KVXO3tnAerRr4WZWQSeOGvyhyxfPCylwwugRBF/lLZssZenTtaM8cbVZKMEWa2srUHCQsXuVrCL6O8H8OuMCqyzFqlD31HHrUW8hBRhV+scAhfcO6tlVVnpJtlO5nXXTRGcApKlTbeH4F+pGhZsGHlNTFqmWH9HoNQZkDNSosBBV+OHpkyd05dJFWr92FcHpr/hDId5X6cJfUL/uvszVyDLLwumTx1Vj+tuBQnamr5cb9fBtyeNR/GEhhMEK3ydyaF/uX00YE0avjfKfcLir9L/w7/CQXirfaVBgFy5XrziUUrNbNqxTKRSBOmWBP9TUqRY/LxMp5/88w0MEOKYxZw3KMl9Nsho4exMtxkDhWAU7swrffcUfbBiUoYn2LRtT4pSJdPXKJatdnDx+VPX+hw+oN02i47NWz2YLtXJZMouCO5K7e0P6uWsg1ejaj+r4dpcfJx9fasrML1JZjM+yECn3be8o7+ywuwsZ6ExDQw0PcrCwy4sZMZDevFEn4+nxsvBtEA6QJtmruXrZu3zpAp+oo4K+BbIK6lUta7LcSWPFsir1Bb/s7Vv1smjpnYyBwkHtg/v36P69u/xRbjAgP3l2opB6jIESOZ4REqyoZDNQaAvrg4kv1SeK8o3MMHlK9B3Df48kOmWxdvSCyHt7dwfq5deGnZjn3S3lwf175yx7hT5nR0o5yx4OQetWKWPTcjdsQF8eFjD3JMSNV1mEQ/v/EJofLR9qV+ZWlVx3N2chuRfOnVW1mzRmlFA7WyrZDBQueuJunkuHDvSviHSbgOrXsz0/p7N0ODwpziX7YiduC9ueXSDy4jszMywue16/ufI8IJFy9fIlbs0Q36pc/BuzD5YnZfhgzIgwEdGagU04+K51q8uySxT8jM6cPKEpm4OqOIbyafOrZhtbK9gEFO7iITnOxdvbIkywWJYsFPKhkL5iLdsgbrIBqry62Im/l6A8wPX8rRHXGXZKpdmBLIATKQgKQs6aFUtpbeoyiw92gBJULrUqC+32tCwUxrfE6NAbyXAipX7NSvJ4kP+EpVTPIgwUYGrHYKqvAROAKtZvHIcCJ/bKIgIUYJOhYhc7bdluiyomIjRYVirOpW7euE4pC+byxDatbE70AevZspEDy2gM1uwSh8ZKKyWSySkCFDY8jtXLy7KRaiNykD04MGfJx7hmTxc/HNZ8WVZBCCjs7mCZ6nt3tGqZJH+qSNAUDtSN6+okLFGgJKiQApM4Tf+LnfuNTuXnJk5lB8FtKbBHFxGdsRjVBZ6vJBIKUGZxYgJjo4Zr9iECFIQYJ+IhG1WrIGqvBPyXSqU0M1HNycRHhdQg4w9eE6htGekyTB9Z8JmUjvmnw5ZT0aB4s0B5ezSgCRNdKH2rq2aSHYcq3oXnVeG2sJ5/1gcRY+VS9JtLHar4fUGhpDQoN358DE/JhRytgjq1KxSXJ9Gt7s+a/qEoUJjUju7NZNnYULzSSAEGAM0b1FVBhY2KrSUxfiJ18mhu8i5WgcJBsGSZPopYb9YBV8L0ZWgytWztSo29WpsFCs58QE925ao1g2RWAyGoJjOoPDlUY3WFSspWlL5WONBPBLIckLONUIF/x7bCcxDS93d5AhGF13KgRYHCAGAtkVcuvUfyrBma49q3Z6cqYo7NxXyBdpJgJB0iXx+ZpcbFIlC4DmUrTK0YTH4dmnGYzC15AAo/Rx1ueUShmmJw1HFbWC9LdYxlWCpNf9f2rTUnAhVmJUzm7QK6+QjVR6VN6WtVfUUOHmC1LXw6ZQpwTOQwq/XXsJsxUqATZ3UiH0Z8bIxqTOgP/p41C4cIPQ7OkQps6cDbLFCACSkqzt4+JGaZ5hNgwgVR3JRZtWIhb3/29HFZEa9fv+KAIsMA8alR4f0NUCWJWap4CSqdshCwXDSoXUVWqkiqb8bG9fxmCICqw3wPKFik4AaOEt4KbHm1FtVew3aNyvoIZ2gVRPelNjiqESmxURGqiDvaO1YrTwlxsTy4e/fObR6n279nFz89wNKNTM9tmy3/5R0ToLZuNlzSdO7IYIrUXubyhxpgwh0+wCQVXPb880xObOTRoweElBTpOAbBy1HhQRyqGaJQTTX4VNPjY3TZ/U0YPZJPAq4h3dK4cwcrobQaaIct+NlTpjdFlJOJbATpKpISEmQDnDt7xmTekeutzFSQ2nTxasV2oJavSME3GhockP0+X/C7fSIF1tO5RkUVwFKfeF/pnWEBvZm/dvH8OatiVUBlMgccRyYIDQjD5A6Y2qpgknpUBifxb+NgJaDC9XQOyUwxSwVHHcvfdAbn+xZcXrx04RxduXxRUxSWIdQ1fp49M1ytt1Rw/GSuHX5m7vIkrIKl+lrBXvweV6pKshMAbDogS6QA1LSVy6n/7378lg+ARnpwtdJF6df6v/DwyEEGqFb/6EsF1KkTh8m3XWN+FvdxWKpVJzx/6LxsywSYrouM22wd/EGNKJZcJwLVzoNuNHgQLpE60dqVS3Ld5/97QyxJsIAeTRvkKiSAP2qCD8E4JUdEbzJQbHvLcT514gjLKLAOVf4QCSYPtsbmHiZpgIAKGZvWoAJMoRwmduNmlR0mrcl9wvzUuLFRtGzRfK2quv7erFN++uRRA1Qs99rYUnGY3BvxZQ7XqvQqWP4sQbXzEIOJZSUApjSj6+169W+Xo48GLIYNAFVntvw1Y1B9EraCL38FsmHq4++pK0zSq2Atj44YwC1VQqLBp4JlQooLYFq3Zqk+b22XkmcasBrY5FC1b8Kgak7f9Z/McqAaEe7k6WmZjN+MQxVpgGrKNBcZpvQ1y/JMCXbB+mlA8+jl9KljHCrsrPIaJtlSsWj0aJZkhz4RwrDDpN+E57UkTaAwgDMMqpD+fixX2TQHO68GiCOOsaNC7TDllYLzSK4QUOg7L9JItN7p7+hTa0z231vXgDBQdkXaNSCiATtQIlqy1xHWgB0oYVXZK4powA6UiJbsdYQ18D+eDf7tU4DOfgAAAABJRU5ErkJggg=="/>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EE0OUU3QSIvPg0KCQk8dWljb2xvciBuYW1lPSJnbG93IiB2YWx1ZT0iMHhGRkZGRkYiLz4NCgkJPHVpY29sb3IgbmFtZT0idGV4dCIgdmFsdWU9IjB4MDAwMDAwIi8+DQoJCTx1aWNvbG9yIG5hbWU9ImxpZ2h0IiB2YWx1ZT0iMHg0RTVENjAiLz4NCgkJPHVpY29sb3IgbmFtZT0ic2hhZG93IiB2YWx1ZT0iMHgwMDAwMDAiLz4NCgkJPHVpY29sb3IgbmFtZT0iYmFja2dyb3VuZCIgdmFsdWU9IjB4OURCRkM5Ii8+DQoJPC9jb2xvcnM+DQoJPGxheW91dD4NCgkJPHVpc2hvdyBuYW1lPSJwcmVzZW50YXRpb250aXRsZSIgdmFsdWU9InRydWUiLz4NCgkJPHVpc2hvdyBuYW1lPSJwcmVzZW50ZXJwaG90byIgdmFsdWU9InRydWUiLz4NCgkJPHVpc2hvdyBuYW1lPSJwcmVzZW50ZXJuYW1lIiB2YWx1ZT0iZmFsc2UiLz4NCgkJPHVpc2hvdyBuYW1lPSJwcmVzZW50ZXJ0aXRsZSIgdmFsdWU9ImZhbHNlIi8+DQoJCTx1aXNob3cgbmFtZT0icHJlc2VudGVyZW1haWwiIHZhbHVlPSJmYWxzZSIvPg0KCQk8dWlzaG93IG5hbWU9InByZXNlbnRlcmJpbyIgdmFsdWU9ImZhbHNlIi8+DQoJCTx1aXNob3cgbmFtZT0iY29tcGFueWxvZ28iIHZhbHVlPSJmYWxzZSIvPg0KCQk8dWlzaG93IG5hbWU9InNpZGViYXIiIHZhbHVlPSJ0cnVlIi8+DQoJCTx1aXNob3cgbmFtZT0ib3V0bGluZSIgdmFsdWU9InRydWUiLz4NCgkJPHVpc2hvdyBuYW1lPSJ0aHVtYm5haWwiIHZhbHVlPSJmYWxzZSIvPg0KCQk8dWlzaG93IG5hbWU9Im5vdGVzIiB2YWx1ZT0iZmFsc2UiLz4NCgkJPHVpc2hvdyBuYW1lPSJzZWFyY2giIHZhbHVlPSJmYWxzZSIvPg0KCQk8dWlzaG93IG5hbWU9InF1aXoiIHZhbHVlPSJmYWxz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QmFja2dyb3VuZC5wbmc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The Oak Tree Analogy&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2&quot; value=&quot;0&quot;/&gt;&lt;property id=&quot;20183&quot; value=&quot;1&quot;/&gt;&lt;property id=&quot;20184&quot; value=&quot;7&quot;/&gt;&lt;property id=&quot;20193&quot; value=&quot;-1&quot;/&gt;&lt;property id=&quot;20224&quot; value=&quot;C:\Users\spmclaughlin\Desktop&quot;/&gt;&lt;property id=&quot;20250&quot; value=&quot;0&quot;/&gt;&lt;property id=&quot;20251&quot; value=&quot;1&quot;/&gt;&lt;property id=&quot;20259&quot; value=&quot;0&quot;/&gt;&lt;object type=&quot;8&quot; unique_id=&quot;10002&quot;&gt;&lt;/object&gt;&lt;object type=&quot;2&quot; unique_id=&quot;10003&quot;&gt;&lt;object type=&quot;3&quot; unique_id=&quot;10008&quot;&gt;&lt;property id=&quot;20148&quot; value=&quot;5&quot;/&gt;&lt;property id=&quot;20300&quot; value=&quot;Slide 4&quot;/&gt;&lt;property id=&quot;20301&quot; value=&quot;Achievement Model&quot;/&gt;&lt;property id=&quot;20303&quot; value=&quot;Value-Added Research Center&quot;/&gt;&lt;property id=&quot;20307&quot; value=&quot;261&quot;/&gt;&lt;property id=&quot;20309&quot; value=&quot;10328&quot;/&gt;&lt;/object&gt;&lt;object type=&quot;3&quot; unique_id=&quot;10620&quot;&gt;&lt;property id=&quot;20148&quot; value=&quot;5&quot;/&gt;&lt;property id=&quot;20300&quot; value=&quot;Slide 2 - &amp;quot;Oak Tree Analogy Expansion&amp;quot;&quot;/&gt;&lt;property id=&quot;20307&quot; value=&quot;271&quot;/&gt;&lt;/object&gt;&lt;object type=&quot;3&quot; unique_id=&quot;10750&quot;&gt;&lt;property id=&quot;20148&quot; value=&quot;5&quot;/&gt;&lt;property id=&quot;20300&quot; value=&quot;Slide 5&quot;/&gt;&lt;property id=&quot;20307&quot; value=&quot;272&quot;/&gt;&lt;/object&gt;&lt;object type=&quot;3&quot; unique_id=&quot;10751&quot;&gt;&lt;property id=&quot;20148&quot; value=&quot;5&quot;/&gt;&lt;property id=&quot;20300&quot; value=&quot;Slide 6&quot;/&gt;&lt;property id=&quot;20307&quot; value=&quot;273&quot;/&gt;&lt;/object&gt;&lt;object type=&quot;3&quot; unique_id=&quot;10804&quot;&gt;&lt;property id=&quot;20148&quot; value=&quot;5&quot;/&gt;&lt;property id=&quot;20300&quot; value=&quot;Slide 7&quot;/&gt;&lt;property id=&quot;20307&quot; value=&quot;274&quot;/&gt;&lt;/object&gt;&lt;object type=&quot;3&quot; unique_id=&quot;10966&quot;&gt;&lt;property id=&quot;20148&quot; value=&quot;5&quot;/&gt;&lt;property id=&quot;20300&quot; value=&quot;Slide 8 - &amp;quot;Analyzing test score gain &amp;#x0D;&amp;#x0A;to be fair to teachers&amp;quot;&quot;/&gt;&lt;property id=&quot;20307&quot; value=&quot;275&quot;/&gt;&lt;/object&gt;&lt;object type=&quot;3&quot; unique_id=&quot;10967&quot;&gt;&lt;property id=&quot;20148&quot; value=&quot;5&quot;/&gt;&lt;property id=&quot;20300&quot; value=&quot;Slide 9 - &amp;quot;If we sort 3rd grade scores high to low, what do we notice about the students’ gain from test to test?&amp;quot;&quot;/&gt;&lt;property id=&quot;20307&quot; value=&quot;276&quot;/&gt;&lt;/object&gt;&lt;object type=&quot;3&quot; unique_id=&quot;10968&quot;&gt;&lt;property id=&quot;20148&quot; value=&quot;5&quot;/&gt;&lt;property id=&quot;20300&quot; value=&quot;Slide 10 - &amp;quot;If we find a trend in score gain based on starting point, we control for it in the Value-Added model.&amp;quot;&quot;/&gt;&lt;property id=&quot;20307&quot; value=&quot;277&quot;/&gt;&lt;/object&gt;&lt;object type=&quot;3&quot; unique_id=&quot;10969&quot;&gt;&lt;property id=&quot;20148&quot; value=&quot;5&quot;/&gt;&lt;property id=&quot;20300&quot; value=&quot;Slide 12 - &amp;quot;Comparisons of gain at different schools&amp;#x0D;&amp;#x0A;before controlling for prior performance&amp;quot;&quot;/&gt;&lt;property id=&quot;20307&quot; value=&quot;278&quot;/&gt;&lt;/object&gt;&lt;object type=&quot;3&quot; unique_id=&quot;10970&quot;&gt;&lt;property id=&quot;20148&quot; value=&quot;5&quot;/&gt;&lt;property id=&quot;20300&quot; value=&quot;Slide 13&quot;/&gt;&lt;property id=&quot;20307&quot; value=&quot;279&quot;/&gt;&lt;/object&gt;&lt;object type=&quot;3&quot; unique_id=&quot;10971&quot;&gt;&lt;property id=&quot;20148&quot; value=&quot;5&quot;/&gt;&lt;property id=&quot;20300&quot; value=&quot;Slide 14 - &amp;quot;Checking for Understanding&amp;quot;&quot;/&gt;&lt;property id=&quot;20307&quot; value=&quot;280&quot;/&gt;&lt;/object&gt;&lt;object type=&quot;3&quot; unique_id=&quot;10972&quot;&gt;&lt;property id=&quot;20148&quot; value=&quot;5&quot;/&gt;&lt;property id=&quot;20300&quot; value=&quot;Slide 16&quot;/&gt;&lt;property id=&quot;20307&quot; value=&quot;282&quot;/&gt;&lt;/object&gt;&lt;object type=&quot;3&quot; unique_id=&quot;10973&quot;&gt;&lt;property id=&quot;20148&quot; value=&quot;5&quot;/&gt;&lt;property id=&quot;20300&quot; value=&quot;Slide 17 - &amp;quot;In order to be considered for inclusion in the Value-Added model, a characteristic must meet several requirements:&quot;/&gt;&lt;property id=&quot;20307&quot; value=&quot;281&quot;/&gt;&lt;/object&gt;&lt;object type=&quot;3&quot; unique_id=&quot;10974&quot;&gt;&lt;property id=&quot;20148&quot; value=&quot;5&quot;/&gt;&lt;property id=&quot;20300&quot; value=&quot;Slide 18 - &amp;quot;Check 1: Is this factor outside the gardener’s influence?  &amp;quot;&quot;/&gt;&lt;property id=&quot;20307&quot; value=&quot;283&quot;/&gt;&lt;/object&gt;&lt;object type=&quot;3&quot; unique_id=&quot;10975&quot;&gt;&lt;property id=&quot;20148&quot; value=&quot;5&quot;/&gt;&lt;property id=&quot;20300&quot; value=&quot;Slide 19 - &amp;quot;Check 2: Do we have reliable data?  &amp;quot;&quot;/&gt;&lt;property id=&quot;20307&quot; value=&quot;284&quot;/&gt;&lt;/object&gt;&lt;object type=&quot;3&quot; unique_id=&quot;10976&quot;&gt;&lt;property id=&quot;20148&quot; value=&quot;5&quot;/&gt;&lt;property id=&quot;20300&quot; value=&quot;Slide 20 - &amp;quot;Check 3: Can we approximate it with other data?  &amp;quot;&quot;/&gt;&lt;property id=&quot;20307&quot; value=&quot;285&quot;/&gt;&lt;/object&gt;&lt;object type=&quot;3&quot; unique_id=&quot;10977&quot;&gt;&lt;property id=&quot;20148&quot; value=&quot;5&quot;/&gt;&lt;property id=&quot;20300&quot; value=&quot;Slide 21&quot;/&gt;&lt;property id=&quot;20307&quot; value=&quot;286&quot;/&gt;&lt;/object&gt;&lt;object type=&quot;3&quot; unique_id=&quot;10978&quot;&gt;&lt;property id=&quot;20148&quot; value=&quot;5&quot;/&gt;&lt;property id=&quot;20300&quot; value=&quot;Slide 23&quot;/&gt;&lt;property id=&quot;20307&quot; value=&quot;287&quot;/&gt;&lt;/object&gt;&lt;object type=&quot;3&quot; unique_id=&quot;11209&quot;&gt;&lt;property id=&quot;20148&quot; value=&quot;5&quot;/&gt;&lt;property id=&quot;20300&quot; value=&quot;Slide 22&quot;/&gt;&lt;property id=&quot;20307&quot; value=&quot;288&quot;/&gt;&lt;/object&gt;&lt;object type=&quot;3&quot; unique_id=&quot;11210&quot;&gt;&lt;property id=&quot;20148&quot; value=&quot;5&quot;/&gt;&lt;property id=&quot;20300&quot; value=&quot;Slide 24 - &amp;quot;What happens in the education context?&amp;quot;&quot;/&gt;&lt;property id=&quot;20307&quot; value=&quot;292&quot;/&gt;&lt;/object&gt;&lt;object type=&quot;3&quot; unique_id=&quot;11211&quot;&gt;&lt;property id=&quot;20148&quot; value=&quot;5&quot;/&gt;&lt;property id=&quot;20300&quot; value=&quot;Slide 25 - &amp;quot;Check 1: Is this factor outside the school or teacher’s influence?  &amp;quot;&quot;/&gt;&lt;property id=&quot;20307&quot; value=&quot;289&quot;/&gt;&lt;/object&gt;&lt;object type=&quot;3&quot; unique_id=&quot;11212&quot;&gt;&lt;property id=&quot;20148&quot; value=&quot;5&quot;/&gt;&lt;property id=&quot;20300&quot; value=&quot;Slide 26 - &amp;quot;Check 2: Do we have reliable data? &amp;quot;&quot;/&gt;&lt;property id=&quot;20307&quot; value=&quot;293&quot;/&gt;&lt;/object&gt;&lt;object type=&quot;3&quot; unique_id=&quot;11213&quot;&gt;&lt;property id=&quot;20148&quot; value=&quot;5&quot;/&gt;&lt;property id=&quot;20300&quot; value=&quot;Slide 27 - &amp;quot;Check 3: Can we approximate it with other data? &amp;quot;&quot;/&gt;&lt;property id=&quot;20307&quot; value=&quot;290&quot;/&gt;&lt;/object&gt;&lt;object type=&quot;3&quot; unique_id=&quot;11214&quot;&gt;&lt;property id=&quot;20148&quot; value=&quot;5&quot;/&gt;&lt;property id=&quot;20300&quot; value=&quot;Slide 28 - &amp;quot;What about race/ethnicity?&amp;quot;&quot;/&gt;&lt;property id=&quot;20307&quot; value=&quot;291&quot;/&gt;&lt;/object&gt;&lt;object type=&quot;3&quot; unique_id=&quot;11215&quot;&gt;&lt;property id=&quot;20148&quot; value=&quot;5&quot;/&gt;&lt;property id=&quot;20300&quot; value=&quot;Slide 30 - &amp;quot;Checking for Understanding&amp;quot;&quot;/&gt;&lt;property id=&quot;20307&quot; value=&quot;294&quot;/&gt;&lt;/object&gt;&lt;object type=&quot;3&quot; unique_id=&quot;11918&quot;&gt;&lt;property id=&quot;20148&quot; value=&quot;5&quot;/&gt;&lt;property id=&quot;20300&quot; value=&quot;Slide 32&quot;/&gt;&lt;property id=&quot;20307&quot; value=&quot;296&quot;/&gt;&lt;/object&gt;&lt;object type=&quot;3&quot; unique_id=&quot;11919&quot;&gt;&lt;property id=&quot;20148&quot; value=&quot;5&quot;/&gt;&lt;property id=&quot;20300&quot; value=&quot;Slide 33&quot;/&gt;&lt;property id=&quot;20307&quot; value=&quot;297&quot;/&gt;&lt;/object&gt;&lt;object type=&quot;3&quot; unique_id=&quot;11920&quot;&gt;&lt;property id=&quot;20148&quot; value=&quot;5&quot;/&gt;&lt;property id=&quot;20300&quot; value=&quot;Slide 34 - &amp;quot;Gardeners are assigned to many trees&amp;quot;&quot;/&gt;&lt;property id=&quot;20307&quot; value=&quot;299&quot;/&gt;&lt;/object&gt;&lt;object type=&quot;3&quot; unique_id=&quot;11921&quot;&gt;&lt;property id=&quot;20148&quot; value=&quot;5&quot;/&gt;&lt;property id=&quot;20300&quot; value=&quot;Slide 35 - &amp;quot;How confident would you be about the effect of these gardeners?&amp;quot;&quot;/&gt;&lt;property id=&quot;20307&quot; value=&quot;298&quot;/&gt;&lt;/object&gt;&lt;object type=&quot;3&quot; unique_id=&quot;11922&quot;&gt;&lt;property id=&quot;20148&quot; value=&quot;5&quot;/&gt;&lt;property id=&quot;20300&quot; value=&quot;Slide 36 - &amp;quot;Reporting Value-Added&amp;quot;&quot;/&gt;&lt;property id=&quot;20307&quot; value=&quot;300&quot;/&gt;&lt;/object&gt;&lt;object type=&quot;3&quot; unique_id=&quot;11923&quot;&gt;&lt;property id=&quot;20148&quot; value=&quot;5&quot;/&gt;&lt;property id=&quot;20300&quot; value=&quot;Slide 37&quot;/&gt;&lt;property id=&quot;20307&quot; value=&quot;303&quot;/&gt;&lt;/object&gt;&lt;object type=&quot;3&quot; unique_id=&quot;11924&quot;&gt;&lt;property id=&quot;20148&quot; value=&quot;5&quot;/&gt;&lt;property id=&quot;20300&quot; value=&quot;Slide 38&quot;/&gt;&lt;property id=&quot;20307&quot; value=&quot;302&quot;/&gt;&lt;/object&gt;&lt;object type=&quot;3&quot; unique_id=&quot;11925&quot;&gt;&lt;property id=&quot;20148&quot; value=&quot;5&quot;/&gt;&lt;property id=&quot;20300&quot; value=&quot;Slide 39 - &amp;quot;Confidence Intervals&amp;quot;&quot;/&gt;&lt;property id=&quot;20307&quot; value=&quot;301&quot;/&gt;&lt;/object&gt;&lt;object type=&quot;3&quot; unique_id=&quot;11926&quot;&gt;&lt;property id=&quot;20148&quot; value=&quot;5&quot;/&gt;&lt;property id=&quot;20300&quot; value=&quot;Slide 40 - &amp;quot;Checking for Understanding&amp;quot;&quot;/&gt;&lt;property id=&quot;20307&quot; value=&quot;304&quot;/&gt;&lt;/object&gt;&lt;object type=&quot;3&quot; unique_id=&quot;11974&quot;&gt;&lt;property id=&quot;20148&quot; value=&quot;5&quot;/&gt;&lt;property id=&quot;20300&quot; value=&quot;Slide 11 - &amp;quot;What do we usually find in reality?&amp;quot;&quot;/&gt;&lt;property id=&quot;20307&quot; value=&quot;305&quot;/&gt;&lt;/object&gt;&lt;object type=&quot;3&quot; unique_id=&quot;25158&quot;&gt;&lt;property id=&quot;20148&quot; value=&quot;5&quot;/&gt;&lt;property id=&quot;20300&quot; value=&quot;Slide 3 - &amp;quot;1. What about tall or short trees?&amp;quot;&quot;/&gt;&lt;property id=&quot;20307&quot; value=&quot;435&quot;/&gt;&lt;/object&gt;&lt;object type=&quot;3&quot; unique_id=&quot;25159&quot;&gt;&lt;property id=&quot;20148&quot; value=&quot;5&quot;/&gt;&lt;property id=&quot;20300&quot; value=&quot;Slide 15 - &amp;quot;2. How does VARC choose what to control for?&amp;quot;&quot;/&gt;&lt;property id=&quot;20307&quot; value=&quot;438&quot;/&gt;&lt;/object&gt;&lt;object type=&quot;3&quot; unique_id=&quot;25160&quot;&gt;&lt;property id=&quot;20148&quot; value=&quot;5&quot;/&gt;&lt;property id=&quot;20300&quot; value=&quot;Slide 29 - &amp;quot;What about race/ethnicity?&amp;quot;&quot;/&gt;&lt;property id=&quot;20307&quot; value=&quot;434&quot;/&gt;&lt;/object&gt;&lt;object type=&quot;3&quot; unique_id=&quot;25161&quot;&gt;&lt;property id=&quot;20148&quot; value=&quot;5&quot;/&gt;&lt;property id=&quot;20300&quot; value=&quot;Slide 31 - &amp;quot;3. What if a gardener just gets lucky or unlucky? &amp;quot;&quot;/&gt;&lt;property id=&quot;20307&quot; value=&quot;439&quot;/&gt;&lt;/object&gt;&lt;object type=&quot;3&quot; unique_id=&quot;25214&quot;&gt;&lt;property id=&quot;20148&quot; value=&quot;5&quot;/&gt;&lt;property id=&quot;20300&quot; value=&quot;Slide 1 - &amp;quot;Teacher Effectiveness Initiative Value-Added Training&amp;quot;&quot;/&gt;&lt;property id=&quot;20307&quot; value=&quot;440&quot;/&gt;&lt;/object&gt;&lt;/object&gt;&lt;object type=&quot;4&quot; unique_id=&quot;10327&quot;&gt;&lt;object type=&quot;5&quot; unique_id=&quot;10328&quot;&gt;&lt;property id=&quot;20149&quot; value=&quot;Value-Added Research Center&quot;/&gt;&lt;property id=&quot;20151&quot; value=&quot;VARC LOGO 4 small no corners.png&quot;/&gt;&lt;property id=&quot;20159&quot; value=&quot;VARC LOGO 4 small no corners.png&quot;/&gt;&lt;/object&gt;&lt;/object&gt;&lt;object type=&quot;10&quot; unique_id=&quot;10461&quot;&gt;&lt;object type=&quot;11&quot; unique_id=&quot;10462&quot;&gt;&lt;property id=&quot;20180&quot; value=&quot;0&quot;/&gt;&lt;property id=&quot;20181&quot; value=&quot;1&quot;/&gt;&lt;property id=&quot;20182&quot; value=&quot;0&quot;/&gt;&lt;property id=&quot;20183&quot; value=&quot;1&quot;/&gt;&lt;/object&gt;&lt;object type=&quot;12&quot; unique_id=&quot;10463&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4630</TotalTime>
  <Words>8195</Words>
  <Application>Microsoft Office PowerPoint</Application>
  <PresentationFormat>On-screen Show (4:3)</PresentationFormat>
  <Paragraphs>1005</Paragraphs>
  <Slides>40</Slides>
  <Notes>33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Median</vt:lpstr>
      <vt:lpstr>Teacher Effectiveness Initiative Value-Added Training</vt:lpstr>
      <vt:lpstr>Oak Tree Analogy Expansion</vt:lpstr>
      <vt:lpstr>1. What about tall or short trees?</vt:lpstr>
      <vt:lpstr>Slide 4</vt:lpstr>
      <vt:lpstr>Slide 5</vt:lpstr>
      <vt:lpstr>Slide 6</vt:lpstr>
      <vt:lpstr>Slide 7</vt:lpstr>
      <vt:lpstr>Analyzing test score gain  to be fair to teachers</vt:lpstr>
      <vt:lpstr>If we sort 3rd grade scores high to low, what do we notice about the students’ gain from test to test?</vt:lpstr>
      <vt:lpstr>If we find a trend in score gain based on starting point, we control for it in the Value-Added model.</vt:lpstr>
      <vt:lpstr>What do we usually find in reality?</vt:lpstr>
      <vt:lpstr>Comparisons of gain at different schools before controlling for prior performance</vt:lpstr>
      <vt:lpstr>Slide 13</vt:lpstr>
      <vt:lpstr>Checking for Understanding</vt:lpstr>
      <vt:lpstr>2. How does VARC choose what to control for?</vt:lpstr>
      <vt:lpstr>Slide 16</vt:lpstr>
      <vt:lpstr>In order to be considered for inclusion in the Value-Added model, a characteristic must meet several requirements:</vt:lpstr>
      <vt:lpstr>Check 1: Is this factor outside the gardener’s influence?  </vt:lpstr>
      <vt:lpstr>Check 2: Do we have reliable data?  </vt:lpstr>
      <vt:lpstr>Check 3: Can we approximate it with other data?  </vt:lpstr>
      <vt:lpstr>Slide 21</vt:lpstr>
      <vt:lpstr>Slide 22</vt:lpstr>
      <vt:lpstr>Slide 23</vt:lpstr>
      <vt:lpstr>What happens in the education context?</vt:lpstr>
      <vt:lpstr>Check 1: Is this factor outside the school or teacher’s influence?  </vt:lpstr>
      <vt:lpstr>Check 2: Do we have reliable data? </vt:lpstr>
      <vt:lpstr>Check 3: Can we approximate it with other data? </vt:lpstr>
      <vt:lpstr>What about race/ethnicity?</vt:lpstr>
      <vt:lpstr>What about race/ethnicity?</vt:lpstr>
      <vt:lpstr>Checking for Understanding</vt:lpstr>
      <vt:lpstr>3. What if a gardener just gets lucky or unlucky? </vt:lpstr>
      <vt:lpstr>Slide 32</vt:lpstr>
      <vt:lpstr>Slide 33</vt:lpstr>
      <vt:lpstr>Gardeners are assigned to many trees</vt:lpstr>
      <vt:lpstr>How confident would you be about the effect of these gardeners?</vt:lpstr>
      <vt:lpstr>Reporting Value-Added</vt:lpstr>
      <vt:lpstr>Slide 37</vt:lpstr>
      <vt:lpstr>Slide 38</vt:lpstr>
      <vt:lpstr>Confidence Intervals</vt:lpstr>
      <vt:lpstr>Checking for Understanding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Value-Added?</dc:title>
  <dc:creator>Rikaela Greane</dc:creator>
  <cp:lastModifiedBy>spmclaughlin</cp:lastModifiedBy>
  <cp:revision>133</cp:revision>
  <dcterms:created xsi:type="dcterms:W3CDTF">2011-07-11T18:31:50Z</dcterms:created>
  <dcterms:modified xsi:type="dcterms:W3CDTF">2012-06-18T21:42:25Z</dcterms:modified>
</cp:coreProperties>
</file>